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36" r:id="rId1"/>
  </p:sldMasterIdLst>
  <p:notesMasterIdLst>
    <p:notesMasterId r:id="rId24"/>
  </p:notesMasterIdLst>
  <p:handoutMasterIdLst>
    <p:handoutMasterId r:id="rId25"/>
  </p:handoutMasterIdLst>
  <p:sldIdLst>
    <p:sldId id="698" r:id="rId2"/>
    <p:sldId id="532" r:id="rId3"/>
    <p:sldId id="719" r:id="rId4"/>
    <p:sldId id="718" r:id="rId5"/>
    <p:sldId id="720" r:id="rId6"/>
    <p:sldId id="682" r:id="rId7"/>
    <p:sldId id="709" r:id="rId8"/>
    <p:sldId id="710" r:id="rId9"/>
    <p:sldId id="664" r:id="rId10"/>
    <p:sldId id="631" r:id="rId11"/>
    <p:sldId id="683" r:id="rId12"/>
    <p:sldId id="656" r:id="rId13"/>
    <p:sldId id="714" r:id="rId14"/>
    <p:sldId id="637" r:id="rId15"/>
    <p:sldId id="657" r:id="rId16"/>
    <p:sldId id="715" r:id="rId17"/>
    <p:sldId id="639" r:id="rId18"/>
    <p:sldId id="712" r:id="rId19"/>
    <p:sldId id="689" r:id="rId20"/>
    <p:sldId id="717" r:id="rId21"/>
    <p:sldId id="696" r:id="rId22"/>
    <p:sldId id="716" r:id="rId2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ya Kelbas" initials="NK" lastIdx="40" clrIdx="0">
    <p:extLst>
      <p:ext uri="{19B8F6BF-5375-455C-9EA6-DF929625EA0E}">
        <p15:presenceInfo xmlns:p15="http://schemas.microsoft.com/office/powerpoint/2012/main" userId="Nataliya Kelbas" providerId="None"/>
      </p:ext>
    </p:extLst>
  </p:cmAuthor>
  <p:cmAuthor id="2" name="Adam Mattinson" initials="AM" lastIdx="2" clrIdx="1">
    <p:extLst>
      <p:ext uri="{19B8F6BF-5375-455C-9EA6-DF929625EA0E}">
        <p15:presenceInfo xmlns:p15="http://schemas.microsoft.com/office/powerpoint/2012/main" userId="8bf5e7145f44acf3" providerId="Windows Live"/>
      </p:ext>
    </p:extLst>
  </p:cmAuthor>
  <p:cmAuthor id="3" name="Andrew Mirabella" initials="AM" lastIdx="2" clrIdx="2">
    <p:extLst>
      <p:ext uri="{19B8F6BF-5375-455C-9EA6-DF929625EA0E}">
        <p15:presenceInfo xmlns:p15="http://schemas.microsoft.com/office/powerpoint/2012/main" userId="Andrew Mirabella" providerId="None"/>
      </p:ext>
    </p:extLst>
  </p:cmAuthor>
  <p:cmAuthor id="4" name="Michael Donolo" initials="MD" lastIdx="7" clrIdx="3">
    <p:extLst>
      <p:ext uri="{19B8F6BF-5375-455C-9EA6-DF929625EA0E}">
        <p15:presenceInfo xmlns:p15="http://schemas.microsoft.com/office/powerpoint/2012/main" userId="Michael Donolo" providerId="None"/>
      </p:ext>
    </p:extLst>
  </p:cmAuthor>
  <p:cmAuthor id="5" name="Jackie Hall" initials="JH" lastIdx="9" clrIdx="4">
    <p:extLst>
      <p:ext uri="{19B8F6BF-5375-455C-9EA6-DF929625EA0E}">
        <p15:presenceInfo xmlns:p15="http://schemas.microsoft.com/office/powerpoint/2012/main" userId="Jackie Hall" providerId="None"/>
      </p:ext>
    </p:extLst>
  </p:cmAuthor>
  <p:cmAuthor id="6" name="Danielle Tivoli" initials="DT" lastIdx="1" clrIdx="5">
    <p:extLst>
      <p:ext uri="{19B8F6BF-5375-455C-9EA6-DF929625EA0E}">
        <p15:presenceInfo xmlns:p15="http://schemas.microsoft.com/office/powerpoint/2012/main" userId="Danielle Tivo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83837"/>
    <a:srgbClr val="A21052"/>
    <a:srgbClr val="FFFFFF"/>
    <a:srgbClr val="777777"/>
    <a:srgbClr val="D0D5D3"/>
    <a:srgbClr val="E7E6E6"/>
    <a:srgbClr val="882939"/>
    <a:srgbClr val="383842"/>
    <a:srgbClr val="3E00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1" autoAdjust="0"/>
    <p:restoredTop sz="96757" autoAdjust="0"/>
  </p:normalViewPr>
  <p:slideViewPr>
    <p:cSldViewPr>
      <p:cViewPr varScale="1">
        <p:scale>
          <a:sx n="104" d="100"/>
          <a:sy n="104" d="100"/>
        </p:scale>
        <p:origin x="132" y="3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2\hemson\HEMSON%20Reports\2023\C2319%20-%20Niagara%20Falls%20DC%20&amp;%20CBC%20Study%20Update\Niagara%20Falls%20DC_13Feb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2\hemson\HEMSON%20Reports\2023\C2319%20-%20Niagara%20Falls%20DC%20&amp;%20CBC%20Study%20Update\Niagara%20Falls%20DC_08Feb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2\hemson\HEMSON%20Reports\2023\C2319%20-%20Niagara%20Falls%20DC%20&amp;%20CBC%20Study%20Update\Niagara%20Falls%20DC_08Feb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2\hemson\HEMSON%20Reports\2023\C2319%20-%20Niagara%20Falls%20DC%20&amp;%20CBC%20Study%20Update\Niagara%20Falls%20DC_16Feb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2\hemson\HEMSON%20Data\DCs%20and%20Related\~%20Current%20Rate%20Comparison%20Tables\Rate%20Comparison%20-%20Niagara%20Fall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2\hemson\HEMSON%20Reports\2023\C2319%20-%20Niagara%20Falls%20DC%20&amp;%20CBC%20Study%20Update\Niagara%20Falls%20DC_16Feb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2\hemson\HEMSON%20Reports\2023\C2319%20-%20Niagara%20Falls%20DC%20&amp;%20CBC%20Study%20Update\Niagara%20Falls%20DC_16Feb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0.0.2\hemson\HEMSON%20Data\DCs%20and%20Related\~%20Current%20Rate%20Comparison%20Tables\Rate%20Comparison%20-%20Niagara%20Fall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dirty="0" smtClean="0"/>
              <a:t>City</a:t>
            </a:r>
            <a:r>
              <a:rPr lang="en-US" baseline="0" dirty="0" smtClean="0"/>
              <a:t> of </a:t>
            </a:r>
            <a:r>
              <a:rPr lang="en-US" dirty="0" smtClean="0"/>
              <a:t>Niagara </a:t>
            </a:r>
            <a:r>
              <a:rPr lang="en-US" dirty="0"/>
              <a:t>Falls</a:t>
            </a:r>
          </a:p>
          <a:p>
            <a:pPr>
              <a:defRPr/>
            </a:pPr>
            <a:r>
              <a:rPr lang="en-US" dirty="0"/>
              <a:t>Historic and Forecast Growth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'Forecast Graph'!$C$2</c:f>
              <c:strCache>
                <c:ptCount val="1"/>
                <c:pt idx="0">
                  <c:v>Census Pop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7"/>
              <c:layout/>
              <c:spPr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DF-4979-B5DC-71F938BC3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'Forecast Graph'!$B$3:$B$30</c:f>
              <c:numCache>
                <c:formatCode>General</c:formatCode>
                <c:ptCount val="2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</c:numCache>
            </c:numRef>
          </c:xVal>
          <c:yVal>
            <c:numRef>
              <c:f>'Forecast Graph'!$C$3:$C$30</c:f>
              <c:numCache>
                <c:formatCode>_(* #,##0_);_(* \(#,##0\);_(* "-"??_);_(@_)</c:formatCode>
                <c:ptCount val="28"/>
                <c:pt idx="0">
                  <c:v>82184</c:v>
                </c:pt>
                <c:pt idx="1">
                  <c:v>82346</c:v>
                </c:pt>
                <c:pt idx="2">
                  <c:v>82508</c:v>
                </c:pt>
                <c:pt idx="3">
                  <c:v>82671</c:v>
                </c:pt>
                <c:pt idx="4">
                  <c:v>82834</c:v>
                </c:pt>
                <c:pt idx="5">
                  <c:v>82997</c:v>
                </c:pt>
                <c:pt idx="6">
                  <c:v>83988</c:v>
                </c:pt>
                <c:pt idx="7">
                  <c:v>84991</c:v>
                </c:pt>
                <c:pt idx="8">
                  <c:v>86006</c:v>
                </c:pt>
                <c:pt idx="9">
                  <c:v>87033</c:v>
                </c:pt>
                <c:pt idx="10">
                  <c:v>88071</c:v>
                </c:pt>
                <c:pt idx="11">
                  <c:v>89305</c:v>
                </c:pt>
                <c:pt idx="12">
                  <c:v>90556</c:v>
                </c:pt>
                <c:pt idx="13">
                  <c:v>91825</c:v>
                </c:pt>
                <c:pt idx="14">
                  <c:v>93111</c:v>
                </c:pt>
                <c:pt idx="15">
                  <c:v>94415</c:v>
                </c:pt>
                <c:pt idx="16">
                  <c:v>95861</c:v>
                </c:pt>
                <c:pt idx="17">
                  <c:v>97327</c:v>
                </c:pt>
                <c:pt idx="18">
                  <c:v>98813</c:v>
                </c:pt>
                <c:pt idx="19">
                  <c:v>100320</c:v>
                </c:pt>
                <c:pt idx="20">
                  <c:v>101848</c:v>
                </c:pt>
                <c:pt idx="21">
                  <c:v>103397</c:v>
                </c:pt>
                <c:pt idx="22">
                  <c:v>104969</c:v>
                </c:pt>
                <c:pt idx="23">
                  <c:v>106563</c:v>
                </c:pt>
                <c:pt idx="24">
                  <c:v>108179</c:v>
                </c:pt>
                <c:pt idx="25">
                  <c:v>109821</c:v>
                </c:pt>
                <c:pt idx="26">
                  <c:v>111527</c:v>
                </c:pt>
                <c:pt idx="27">
                  <c:v>113259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60-4812-9486-B39BFBEFA8A4}"/>
            </c:ext>
          </c:extLst>
        </c:ser>
        <c:ser>
          <c:idx val="1"/>
          <c:order val="1"/>
          <c:tx>
            <c:strRef>
              <c:f>'Forecast Graph'!$D$2</c:f>
              <c:strCache>
                <c:ptCount val="1"/>
                <c:pt idx="0">
                  <c:v>Households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7"/>
              <c:layout>
                <c:manualLayout>
                  <c:x val="2.8219086768136873E-3"/>
                  <c:y val="-1.3361312834203783E-2"/>
                </c:manualLayout>
              </c:layout>
              <c:spPr>
                <a:solidFill>
                  <a:schemeClr val="bg1"/>
                </a:solidFill>
                <a:ln>
                  <a:solidFill>
                    <a:schemeClr val="bg2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DF-4979-B5DC-71F938BC32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'Forecast Graph'!$B$3:$B$30</c:f>
              <c:numCache>
                <c:formatCode>General</c:formatCode>
                <c:ptCount val="2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</c:numCache>
            </c:numRef>
          </c:xVal>
          <c:yVal>
            <c:numRef>
              <c:f>'Forecast Graph'!$D$3:$D$30</c:f>
              <c:numCache>
                <c:formatCode>_(* #,##0_);_(* \(#,##0\);_(* "-"??_);_(@_)</c:formatCode>
                <c:ptCount val="28"/>
                <c:pt idx="0">
                  <c:v>32495</c:v>
                </c:pt>
                <c:pt idx="1">
                  <c:v>32670</c:v>
                </c:pt>
                <c:pt idx="2">
                  <c:v>32846</c:v>
                </c:pt>
                <c:pt idx="3">
                  <c:v>33023</c:v>
                </c:pt>
                <c:pt idx="4">
                  <c:v>33201</c:v>
                </c:pt>
                <c:pt idx="5">
                  <c:v>33382</c:v>
                </c:pt>
                <c:pt idx="6">
                  <c:v>33847</c:v>
                </c:pt>
                <c:pt idx="7">
                  <c:v>34319</c:v>
                </c:pt>
                <c:pt idx="8">
                  <c:v>34797</c:v>
                </c:pt>
                <c:pt idx="9">
                  <c:v>35282</c:v>
                </c:pt>
                <c:pt idx="10">
                  <c:v>35773</c:v>
                </c:pt>
                <c:pt idx="11">
                  <c:v>36168</c:v>
                </c:pt>
                <c:pt idx="12">
                  <c:v>36568</c:v>
                </c:pt>
                <c:pt idx="13">
                  <c:v>36972</c:v>
                </c:pt>
                <c:pt idx="14">
                  <c:v>37380</c:v>
                </c:pt>
                <c:pt idx="15">
                  <c:v>37793</c:v>
                </c:pt>
                <c:pt idx="16">
                  <c:v>38526</c:v>
                </c:pt>
                <c:pt idx="17">
                  <c:v>39273</c:v>
                </c:pt>
                <c:pt idx="18">
                  <c:v>40034</c:v>
                </c:pt>
                <c:pt idx="19">
                  <c:v>40810</c:v>
                </c:pt>
                <c:pt idx="20">
                  <c:v>41601</c:v>
                </c:pt>
                <c:pt idx="21">
                  <c:v>42407</c:v>
                </c:pt>
                <c:pt idx="22">
                  <c:v>43229</c:v>
                </c:pt>
                <c:pt idx="23">
                  <c:v>44067</c:v>
                </c:pt>
                <c:pt idx="24">
                  <c:v>44921</c:v>
                </c:pt>
                <c:pt idx="25">
                  <c:v>45793</c:v>
                </c:pt>
                <c:pt idx="26">
                  <c:v>46561</c:v>
                </c:pt>
                <c:pt idx="27">
                  <c:v>47342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60-4812-9486-B39BFBEFA8A4}"/>
            </c:ext>
          </c:extLst>
        </c:ser>
        <c:ser>
          <c:idx val="2"/>
          <c:order val="2"/>
          <c:tx>
            <c:strRef>
              <c:f>'Forecast Graph'!$E$2</c:f>
              <c:strCache>
                <c:ptCount val="1"/>
                <c:pt idx="0">
                  <c:v>POW Employment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27"/>
              <c:layout>
                <c:manualLayout>
                  <c:x val="2.8219086768136873E-3"/>
                  <c:y val="3.2067150802089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DF-4979-B5DC-71F938BC321C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'Forecast Graph'!$B$3:$B$30</c:f>
              <c:numCache>
                <c:formatCode>General</c:formatCode>
                <c:ptCount val="2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</c:numCache>
            </c:numRef>
          </c:xVal>
          <c:yVal>
            <c:numRef>
              <c:f>'Forecast Graph'!$E$3:$E$30</c:f>
              <c:numCache>
                <c:formatCode>_(* #,##0_);_(* \(#,##0\);_(* "-"??_);_(@_)</c:formatCode>
                <c:ptCount val="28"/>
                <c:pt idx="0">
                  <c:v>40669</c:v>
                </c:pt>
                <c:pt idx="1">
                  <c:v>40435</c:v>
                </c:pt>
                <c:pt idx="2">
                  <c:v>40202</c:v>
                </c:pt>
                <c:pt idx="3">
                  <c:v>39971</c:v>
                </c:pt>
                <c:pt idx="4">
                  <c:v>39741</c:v>
                </c:pt>
                <c:pt idx="5">
                  <c:v>39512</c:v>
                </c:pt>
                <c:pt idx="6">
                  <c:v>39692</c:v>
                </c:pt>
                <c:pt idx="7">
                  <c:v>39873</c:v>
                </c:pt>
                <c:pt idx="8">
                  <c:v>40054</c:v>
                </c:pt>
                <c:pt idx="9">
                  <c:v>40236</c:v>
                </c:pt>
                <c:pt idx="10">
                  <c:v>40419</c:v>
                </c:pt>
                <c:pt idx="11">
                  <c:v>39874</c:v>
                </c:pt>
                <c:pt idx="12">
                  <c:v>39336</c:v>
                </c:pt>
                <c:pt idx="13">
                  <c:v>38805</c:v>
                </c:pt>
                <c:pt idx="14">
                  <c:v>38282</c:v>
                </c:pt>
                <c:pt idx="15">
                  <c:v>37766</c:v>
                </c:pt>
                <c:pt idx="16">
                  <c:v>38344</c:v>
                </c:pt>
                <c:pt idx="17">
                  <c:v>38930</c:v>
                </c:pt>
                <c:pt idx="18">
                  <c:v>39524</c:v>
                </c:pt>
                <c:pt idx="19">
                  <c:v>40127</c:v>
                </c:pt>
                <c:pt idx="20">
                  <c:v>40738</c:v>
                </c:pt>
                <c:pt idx="21">
                  <c:v>41358</c:v>
                </c:pt>
                <c:pt idx="22">
                  <c:v>41987</c:v>
                </c:pt>
                <c:pt idx="23">
                  <c:v>42625</c:v>
                </c:pt>
                <c:pt idx="24">
                  <c:v>43271</c:v>
                </c:pt>
                <c:pt idx="25">
                  <c:v>43928</c:v>
                </c:pt>
                <c:pt idx="26">
                  <c:v>44610</c:v>
                </c:pt>
                <c:pt idx="27">
                  <c:v>45303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060-4812-9486-B39BFBEFA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5188751"/>
        <c:axId val="335184591"/>
      </c:scatterChart>
      <c:valAx>
        <c:axId val="335188751"/>
        <c:scaling>
          <c:orientation val="minMax"/>
          <c:max val="2035"/>
          <c:min val="200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35184591"/>
        <c:crosses val="autoZero"/>
        <c:crossBetween val="midCat"/>
      </c:valAx>
      <c:valAx>
        <c:axId val="335184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35188751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r>
              <a:rPr lang="en-US" sz="1200"/>
              <a:t>Population Growth New Units </a:t>
            </a:r>
            <a:br>
              <a:rPr lang="en-US" sz="1200"/>
            </a:br>
            <a:r>
              <a:rPr lang="en-US" sz="1200"/>
              <a:t>2024-2033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84-459B-9482-F93962A00A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84-459B-9482-F93962A00A8F}"/>
              </c:ext>
            </c:extLst>
          </c:dPt>
          <c:dLbls>
            <c:dLbl>
              <c:idx val="0"/>
              <c:layout>
                <c:manualLayout>
                  <c:x val="-0.13227696922564156"/>
                  <c:y val="-5.24381850353299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284-459B-9482-F93962A00A8F}"/>
                </c:ext>
              </c:extLst>
            </c:dLbl>
            <c:dLbl>
              <c:idx val="1"/>
              <c:layout>
                <c:manualLayout>
                  <c:x val="0.18101058946666729"/>
                  <c:y val="-5.24381850353298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84-459B-9482-F93962A00A8F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'Table1 Growth Forecast'!$N$42:$N$43</c:f>
              <c:strCache>
                <c:ptCount val="2"/>
                <c:pt idx="0">
                  <c:v> Core Tourist Area </c:v>
                </c:pt>
                <c:pt idx="1">
                  <c:v> Outside Core Tourist Area </c:v>
                </c:pt>
              </c:strCache>
            </c:strRef>
          </c:cat>
          <c:val>
            <c:numRef>
              <c:f>'Table1 Growth Forecast'!$O$42:$O$43</c:f>
              <c:numCache>
                <c:formatCode>0.0%</c:formatCode>
                <c:ptCount val="2"/>
                <c:pt idx="0">
                  <c:v>1.0551638049317061E-2</c:v>
                </c:pt>
                <c:pt idx="1">
                  <c:v>0.98944836195068298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84-459B-9482-F93962A00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r>
              <a:rPr lang="en-CA" sz="1200"/>
              <a:t>Employment Growth</a:t>
            </a:r>
          </a:p>
          <a:p>
            <a:pPr>
              <a:defRPr sz="1200"/>
            </a:pPr>
            <a:r>
              <a:rPr lang="en-CA" sz="1200"/>
              <a:t>2024-2033</a:t>
            </a:r>
          </a:p>
        </c:rich>
      </c:tx>
      <c:layout>
        <c:manualLayout>
          <c:xMode val="edge"/>
          <c:yMode val="edge"/>
          <c:x val="0.3749957566443235"/>
          <c:y val="1.8156631100526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28-4159-B6AB-EEDBC5262A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28-4159-B6AB-EEDBC5262A2D}"/>
              </c:ext>
            </c:extLst>
          </c:dPt>
          <c:dLbls>
            <c:dLbl>
              <c:idx val="0"/>
              <c:layout>
                <c:manualLayout>
                  <c:x val="0.10405575645957033"/>
                  <c:y val="-7.67036442018974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28-4159-B6AB-EEDBC5262A2D}"/>
                </c:ext>
              </c:extLst>
            </c:dLbl>
            <c:dLbl>
              <c:idx val="1"/>
              <c:layout>
                <c:manualLayout>
                  <c:x val="-9.1366030062061773E-2"/>
                  <c:y val="-0.1130369493501646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228-4159-B6AB-EEDBC5262A2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'Table1 Growth Forecast'!$N$45:$N$46</c:f>
              <c:strCache>
                <c:ptCount val="2"/>
                <c:pt idx="0">
                  <c:v>Core Tourist Area</c:v>
                </c:pt>
                <c:pt idx="1">
                  <c:v>Outside Core Tourist Area</c:v>
                </c:pt>
              </c:strCache>
            </c:strRef>
          </c:cat>
          <c:val>
            <c:numRef>
              <c:f>'Table1 Growth Forecast'!$O$45:$O$46</c:f>
              <c:numCache>
                <c:formatCode>0.0%</c:formatCode>
                <c:ptCount val="2"/>
                <c:pt idx="0">
                  <c:v>0.62410248041775462</c:v>
                </c:pt>
                <c:pt idx="1">
                  <c:v>0.37589751958224543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28-4159-B6AB-EEDBC5262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b="1">
          <a:solidFill>
            <a:srgbClr val="000000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68938066710535"/>
          <c:y val="0.19619930222806786"/>
          <c:w val="0.51236009389270143"/>
          <c:h val="0.6445820536069468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BD-43A1-A0CB-8343AFD878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BD-43A1-A0CB-8343AFD878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BD-43A1-A0CB-8343AFD878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BD-43A1-A0CB-8343AFD878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BD-43A1-A0CB-8343AFD878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BBD-43A1-A0CB-8343AFD878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BBD-43A1-A0CB-8343AFD8783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BBD-43A1-A0CB-8343AFD8783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BBD-43A1-A0CB-8343AFD8783E}"/>
              </c:ext>
            </c:extLst>
          </c:dPt>
          <c:dLbls>
            <c:dLbl>
              <c:idx val="0"/>
              <c:layout>
                <c:manualLayout>
                  <c:x val="-3.6123830953187261E-2"/>
                  <c:y val="-9.65081852534986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BD-43A1-A0CB-8343AFD8783E}"/>
                </c:ext>
              </c:extLst>
            </c:dLbl>
            <c:dLbl>
              <c:idx val="1"/>
              <c:layout>
                <c:manualLayout>
                  <c:x val="6.1623005743672313E-2"/>
                  <c:y val="-5.6296441397874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BBD-43A1-A0CB-8343AFD8783E}"/>
                </c:ext>
              </c:extLst>
            </c:dLbl>
            <c:dLbl>
              <c:idx val="2"/>
              <c:layout>
                <c:manualLayout>
                  <c:x val="0.12537094271988522"/>
                  <c:y val="8.042348771124885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BBD-43A1-A0CB-8343AFD8783E}"/>
                </c:ext>
              </c:extLst>
            </c:dLbl>
            <c:dLbl>
              <c:idx val="3"/>
              <c:layout>
                <c:manualLayout>
                  <c:x val="5.7373143278591533E-2"/>
                  <c:y val="4.28925267793327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BBD-43A1-A0CB-8343AFD8783E}"/>
                </c:ext>
              </c:extLst>
            </c:dLbl>
            <c:dLbl>
              <c:idx val="4"/>
              <c:layout>
                <c:manualLayout>
                  <c:x val="5.7373143278591381E-2"/>
                  <c:y val="4.55733097030409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BBD-43A1-A0CB-8343AFD8783E}"/>
                </c:ext>
              </c:extLst>
            </c:dLbl>
            <c:dLbl>
              <c:idx val="5"/>
              <c:layout>
                <c:manualLayout>
                  <c:x val="2.1249312325404196E-2"/>
                  <c:y val="3.21693950844995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BBD-43A1-A0CB-8343AFD8783E}"/>
                </c:ext>
              </c:extLst>
            </c:dLbl>
            <c:dLbl>
              <c:idx val="6"/>
              <c:layout>
                <c:manualLayout>
                  <c:x val="-6.5872868208753252E-2"/>
                  <c:y val="4.82540926267493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BBD-43A1-A0CB-8343AFD8783E}"/>
                </c:ext>
              </c:extLst>
            </c:dLbl>
            <c:dLbl>
              <c:idx val="7"/>
              <c:layout>
                <c:manualLayout>
                  <c:x val="-8.9247111766697959E-2"/>
                  <c:y val="-3.21693950844995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BBD-43A1-A0CB-8343AFD8783E}"/>
                </c:ext>
              </c:extLst>
            </c:dLbl>
            <c:dLbl>
              <c:idx val="8"/>
              <c:layout>
                <c:manualLayout>
                  <c:x val="-0.19761860462625974"/>
                  <c:y val="-5.361565847416592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BBD-43A1-A0CB-8343AFD878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'Rate Tables'!$B$33:$B$41</c:f>
              <c:strCache>
                <c:ptCount val="9"/>
                <c:pt idx="0">
                  <c:v> General Government </c:v>
                </c:pt>
                <c:pt idx="1">
                  <c:v> Library Services </c:v>
                </c:pt>
                <c:pt idx="2">
                  <c:v> Fire Protection </c:v>
                </c:pt>
                <c:pt idx="3">
                  <c:v> Parks &amp; Recreation </c:v>
                </c:pt>
                <c:pt idx="4">
                  <c:v>Public Works &amp; Fleet</c:v>
                </c:pt>
                <c:pt idx="5">
                  <c:v>Roads &amp; Related</c:v>
                </c:pt>
                <c:pt idx="6">
                  <c:v> Water </c:v>
                </c:pt>
                <c:pt idx="7">
                  <c:v> Sanitary Sewer </c:v>
                </c:pt>
                <c:pt idx="8">
                  <c:v> Storm Water Management </c:v>
                </c:pt>
              </c:strCache>
            </c:strRef>
          </c:cat>
          <c:val>
            <c:numRef>
              <c:f>'Rate Tables'!$C$33:$C$41</c:f>
              <c:numCache>
                <c:formatCode>0%</c:formatCode>
                <c:ptCount val="9"/>
                <c:pt idx="0">
                  <c:v>2.035462960627538E-2</c:v>
                </c:pt>
                <c:pt idx="1">
                  <c:v>2.8703306681463918E-2</c:v>
                </c:pt>
                <c:pt idx="2">
                  <c:v>3.4504502232199155E-2</c:v>
                </c:pt>
                <c:pt idx="3">
                  <c:v>0.25565616566196686</c:v>
                </c:pt>
                <c:pt idx="4">
                  <c:v>3.0443665346684492E-2</c:v>
                </c:pt>
                <c:pt idx="5">
                  <c:v>0.18286377279491511</c:v>
                </c:pt>
                <c:pt idx="6">
                  <c:v>0.14868716422427927</c:v>
                </c:pt>
                <c:pt idx="7">
                  <c:v>0.29195147173808861</c:v>
                </c:pt>
                <c:pt idx="8">
                  <c:v>6.8353217141271724E-3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BBD-43A1-A0CB-8343AFD878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SDU!$H$4</c:f>
              <c:strCache>
                <c:ptCount val="1"/>
                <c:pt idx="0">
                  <c:v>Lower Tier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454890486474238"/>
                  <c:y val="-2.5702529047905466E-3"/>
                </c:manualLayout>
              </c:layout>
              <c:tx>
                <c:rich>
                  <a:bodyPr/>
                  <a:lstStyle/>
                  <a:p>
                    <a:fld id="{B596D79A-2B5D-47F9-9096-D9F9E65FCA9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0957-49FA-9358-C8805CA0C715}"/>
                </c:ext>
              </c:extLst>
            </c:dLbl>
            <c:dLbl>
              <c:idx val="1"/>
              <c:layout>
                <c:manualLayout>
                  <c:x val="0.14969993366832707"/>
                  <c:y val="-2.5702529047905466E-3"/>
                </c:manualLayout>
              </c:layout>
              <c:tx>
                <c:rich>
                  <a:bodyPr/>
                  <a:lstStyle/>
                  <a:p>
                    <a:fld id="{F8FE04F8-CC4E-4182-8130-AC7988647EB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0957-49FA-9358-C8805CA0C715}"/>
                </c:ext>
              </c:extLst>
            </c:dLbl>
            <c:dLbl>
              <c:idx val="2"/>
              <c:layout>
                <c:manualLayout>
                  <c:x val="0.22826867375750698"/>
                  <c:y val="7.7107587143715461E-3"/>
                </c:manualLayout>
              </c:layout>
              <c:tx>
                <c:rich>
                  <a:bodyPr/>
                  <a:lstStyle/>
                  <a:p>
                    <a:fld id="{98F3343F-323C-4CB2-94B7-B152CC62A61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0957-49FA-9358-C8805CA0C715}"/>
                </c:ext>
              </c:extLst>
            </c:dLbl>
            <c:dLbl>
              <c:idx val="3"/>
              <c:layout>
                <c:manualLayout>
                  <c:x val="0.23135332847828774"/>
                  <c:y val="7.7107587143716398E-3"/>
                </c:manualLayout>
              </c:layout>
              <c:tx>
                <c:rich>
                  <a:bodyPr/>
                  <a:lstStyle/>
                  <a:p>
                    <a:fld id="{089CB6CE-E1B8-4FF7-8A11-DBBD923163F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957-49FA-9358-C8805CA0C715}"/>
                </c:ext>
              </c:extLst>
            </c:dLbl>
            <c:dLbl>
              <c:idx val="4"/>
              <c:layout>
                <c:manualLayout>
                  <c:x val="0.23921828686692514"/>
                  <c:y val="5.1405058095810932E-3"/>
                </c:manualLayout>
              </c:layout>
              <c:tx>
                <c:rich>
                  <a:bodyPr/>
                  <a:lstStyle/>
                  <a:p>
                    <a:fld id="{C84CED91-8269-4A62-B76D-96DA16D8477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0957-49FA-9358-C8805CA0C715}"/>
                </c:ext>
              </c:extLst>
            </c:dLbl>
            <c:dLbl>
              <c:idx val="5"/>
              <c:layout>
                <c:manualLayout>
                  <c:x val="0.24732619080593976"/>
                  <c:y val="5.1405058095810932E-3"/>
                </c:manualLayout>
              </c:layout>
              <c:tx>
                <c:rich>
                  <a:bodyPr/>
                  <a:lstStyle/>
                  <a:p>
                    <a:fld id="{0E1B86E8-AB9A-4A9C-8D23-F9357485449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0957-49FA-9358-C8805CA0C715}"/>
                </c:ext>
              </c:extLst>
            </c:dLbl>
            <c:dLbl>
              <c:idx val="6"/>
              <c:layout>
                <c:manualLayout>
                  <c:x val="0.24899202031962456"/>
                  <c:y val="2.5702529047904525E-3"/>
                </c:manualLayout>
              </c:layout>
              <c:tx>
                <c:rich>
                  <a:bodyPr/>
                  <a:lstStyle/>
                  <a:p>
                    <a:fld id="{05C6A4F8-A598-48F2-B42C-1E6EF22EFA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0957-49FA-9358-C8805CA0C715}"/>
                </c:ext>
              </c:extLst>
            </c:dLbl>
            <c:dLbl>
              <c:idx val="7"/>
              <c:layout>
                <c:manualLayout>
                  <c:x val="0.25655605092629102"/>
                  <c:y val="2.5702529047905466E-3"/>
                </c:manualLayout>
              </c:layout>
              <c:tx>
                <c:rich>
                  <a:bodyPr/>
                  <a:lstStyle/>
                  <a:p>
                    <a:fld id="{6C2A6E81-3C2D-473A-8BCE-7D59DC848B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0957-49FA-9358-C8805CA0C715}"/>
                </c:ext>
              </c:extLst>
            </c:dLbl>
            <c:dLbl>
              <c:idx val="8"/>
              <c:layout>
                <c:manualLayout>
                  <c:x val="0.17639354495412121"/>
                  <c:y val="2.5702529047905466E-3"/>
                </c:manualLayout>
              </c:layout>
              <c:tx>
                <c:rich>
                  <a:bodyPr/>
                  <a:lstStyle/>
                  <a:p>
                    <a:fld id="{70BAB901-FB07-4B16-9F69-1519A35CDA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0957-49FA-9358-C8805CA0C715}"/>
                </c:ext>
              </c:extLst>
            </c:dLbl>
            <c:dLbl>
              <c:idx val="9"/>
              <c:layout>
                <c:manualLayout>
                  <c:x val="0.27035375125158773"/>
                  <c:y val="0"/>
                </c:manualLayout>
              </c:layout>
              <c:tx>
                <c:rich>
                  <a:bodyPr/>
                  <a:lstStyle/>
                  <a:p>
                    <a:fld id="{9E2710BD-053C-4817-91AC-82B320A892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0957-49FA-9358-C8805CA0C715}"/>
                </c:ext>
              </c:extLst>
            </c:dLbl>
            <c:dLbl>
              <c:idx val="10"/>
              <c:layout>
                <c:manualLayout>
                  <c:x val="0.27643186292602862"/>
                  <c:y val="-4.7120758911465438E-17"/>
                </c:manualLayout>
              </c:layout>
              <c:tx>
                <c:rich>
                  <a:bodyPr/>
                  <a:lstStyle/>
                  <a:p>
                    <a:fld id="{AC33DB60-6791-442C-AB2F-9D1C663A76B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0957-49FA-9358-C8805CA0C715}"/>
                </c:ext>
              </c:extLst>
            </c:dLbl>
            <c:dLbl>
              <c:idx val="11"/>
              <c:layout>
                <c:manualLayout>
                  <c:x val="0.27484878234000376"/>
                  <c:y val="-4.7120758911465438E-17"/>
                </c:manualLayout>
              </c:layout>
              <c:tx>
                <c:rich>
                  <a:bodyPr/>
                  <a:lstStyle/>
                  <a:p>
                    <a:fld id="{45D08A26-4E4A-4416-951B-F4AB10FEEAC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0957-49FA-9358-C8805CA0C715}"/>
                </c:ext>
              </c:extLst>
            </c:dLbl>
            <c:dLbl>
              <c:idx val="12"/>
              <c:layout>
                <c:manualLayout>
                  <c:x val="0.2966921799529913"/>
                  <c:y val="-2.5702529047905466E-3"/>
                </c:manualLayout>
              </c:layout>
              <c:tx>
                <c:rich>
                  <a:bodyPr/>
                  <a:lstStyle/>
                  <a:p>
                    <a:fld id="{38B7E66A-30E4-45A9-B17F-21AFD8494B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0957-49FA-9358-C8805CA0C715}"/>
                </c:ext>
              </c:extLst>
            </c:dLbl>
            <c:dLbl>
              <c:idx val="13"/>
              <c:layout>
                <c:manualLayout>
                  <c:x val="0.30563130059778032"/>
                  <c:y val="7.710758714371593E-3"/>
                </c:manualLayout>
              </c:layout>
              <c:tx>
                <c:rich>
                  <a:bodyPr/>
                  <a:lstStyle/>
                  <a:p>
                    <a:fld id="{980CA6C8-1101-4462-96ED-936AD841E41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0957-49FA-9358-C8805CA0C715}"/>
                </c:ext>
              </c:extLst>
            </c:dLbl>
            <c:dLbl>
              <c:idx val="14"/>
              <c:layout>
                <c:manualLayout>
                  <c:x val="0.31185536183231805"/>
                  <c:y val="7.7107587143716398E-3"/>
                </c:manualLayout>
              </c:layout>
              <c:tx>
                <c:rich>
                  <a:bodyPr/>
                  <a:lstStyle/>
                  <a:p>
                    <a:fld id="{504F6A29-8BE7-4E3F-9822-8A44BD8EF5A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0957-49FA-9358-C8805CA0C715}"/>
                </c:ext>
              </c:extLst>
            </c:dLbl>
            <c:dLbl>
              <c:idx val="15"/>
              <c:layout>
                <c:manualLayout>
                  <c:x val="0.39031832576471931"/>
                  <c:y val="7.7107587143716398E-3"/>
                </c:manualLayout>
              </c:layout>
              <c:tx>
                <c:rich>
                  <a:bodyPr/>
                  <a:lstStyle/>
                  <a:p>
                    <a:fld id="{31C7DDD8-483F-4E04-8191-266FB8F0F59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0957-49FA-9358-C8805CA0C715}"/>
                </c:ext>
              </c:extLst>
            </c:dLbl>
            <c:dLbl>
              <c:idx val="16"/>
              <c:layout>
                <c:manualLayout>
                  <c:x val="0.32927786278156984"/>
                  <c:y val="5.1405058095810698E-3"/>
                </c:manualLayout>
              </c:layout>
              <c:tx>
                <c:rich>
                  <a:bodyPr/>
                  <a:lstStyle/>
                  <a:p>
                    <a:fld id="{81CB9979-437A-4B97-92BE-B3F4663E2A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0957-49FA-9358-C8805CA0C715}"/>
                </c:ext>
              </c:extLst>
            </c:dLbl>
            <c:dLbl>
              <c:idx val="17"/>
              <c:layout>
                <c:manualLayout>
                  <c:x val="0.33633802779568783"/>
                  <c:y val="5.1405058095810932E-3"/>
                </c:manualLayout>
              </c:layout>
              <c:tx>
                <c:rich>
                  <a:bodyPr/>
                  <a:lstStyle/>
                  <a:p>
                    <a:fld id="{C93FDFD1-ABEB-438D-AC94-8364C65DDC4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0957-49FA-9358-C8805CA0C715}"/>
                </c:ext>
              </c:extLst>
            </c:dLbl>
            <c:dLbl>
              <c:idx val="18"/>
              <c:layout>
                <c:manualLayout>
                  <c:x val="0.27837377069385844"/>
                  <c:y val="0"/>
                </c:manualLayout>
              </c:layout>
              <c:tx>
                <c:rich>
                  <a:bodyPr/>
                  <a:lstStyle/>
                  <a:p>
                    <a:fld id="{98D2E1B5-357A-41EB-AAFE-B2009332020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0957-49FA-9358-C8805CA0C715}"/>
                </c:ext>
              </c:extLst>
            </c:dLbl>
            <c:dLbl>
              <c:idx val="19"/>
              <c:layout>
                <c:manualLayout>
                  <c:x val="0.36141675109984012"/>
                  <c:y val="0"/>
                </c:manualLayout>
              </c:layout>
              <c:tx>
                <c:rich>
                  <a:bodyPr/>
                  <a:lstStyle/>
                  <a:p>
                    <a:fld id="{70D14FDC-6985-425D-A806-65E7733F66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0957-49FA-9358-C8805CA0C7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SDU!$G$5:$G$24</c:f>
              <c:strCache>
                <c:ptCount val="20"/>
                <c:pt idx="0">
                  <c:v>Tillsonburg - 2021</c:v>
                </c:pt>
                <c:pt idx="1">
                  <c:v>Woodstock - 2022</c:v>
                </c:pt>
                <c:pt idx="2">
                  <c:v>Welland (Wastewater &amp; Water Services) - 2022</c:v>
                </c:pt>
                <c:pt idx="3">
                  <c:v>Port Colborne (Urban) - 2019</c:v>
                </c:pt>
                <c:pt idx="4">
                  <c:v>St. Catharines (Urban) - 2022</c:v>
                </c:pt>
                <c:pt idx="5">
                  <c:v>Niagara-on-the-Lake - 2018</c:v>
                </c:pt>
                <c:pt idx="6">
                  <c:v>West Lincoln (Urban) - 2019</c:v>
                </c:pt>
                <c:pt idx="7">
                  <c:v>Niagara Falls (Urban Area) - Current</c:v>
                </c:pt>
                <c:pt idx="8">
                  <c:v>Brantford (City-Wide) - 2021</c:v>
                </c:pt>
                <c:pt idx="9">
                  <c:v>Thorold (Rolling Meadows) - 2019</c:v>
                </c:pt>
                <c:pt idx="10">
                  <c:v>Fort Erie (Urban) - 2019</c:v>
                </c:pt>
                <c:pt idx="11">
                  <c:v>Grimsby (Urban Area) - 2022</c:v>
                </c:pt>
                <c:pt idx="12">
                  <c:v>Pelham (Water &amp; Sanitary Sewer Services) - 2021</c:v>
                </c:pt>
                <c:pt idx="13">
                  <c:v>Niagara Falls (Urban Area) - Year 1</c:v>
                </c:pt>
                <c:pt idx="14">
                  <c:v>Lincoln (Urban Services) - 2022</c:v>
                </c:pt>
                <c:pt idx="15">
                  <c:v>Burlington - 2022</c:v>
                </c:pt>
                <c:pt idx="16">
                  <c:v>Fort Erie (Urban) - Proposed Year 5</c:v>
                </c:pt>
                <c:pt idx="17">
                  <c:v>Niagara Falls (Urban Area) - Year 5</c:v>
                </c:pt>
                <c:pt idx="18">
                  <c:v>Hamilton (Dundas/Waterdown) - 2019</c:v>
                </c:pt>
                <c:pt idx="19">
                  <c:v>Hamilton (Dundas/Waterdown) - Proposed Year 5</c:v>
                </c:pt>
              </c:strCache>
            </c:strRef>
          </c:cat>
          <c:val>
            <c:numRef>
              <c:f>SDU!$H$5:$H$24</c:f>
              <c:numCache>
                <c:formatCode>_("$"* #,##0_);_("$"* \(#,##0\);_("$"* "-"??_);_(@_)</c:formatCode>
                <c:ptCount val="20"/>
                <c:pt idx="0">
                  <c:v>9083</c:v>
                </c:pt>
                <c:pt idx="1">
                  <c:v>13862.74</c:v>
                </c:pt>
                <c:pt idx="2">
                  <c:v>9689.0400000000009</c:v>
                </c:pt>
                <c:pt idx="3">
                  <c:v>11419</c:v>
                </c:pt>
                <c:pt idx="4">
                  <c:v>13016</c:v>
                </c:pt>
                <c:pt idx="5">
                  <c:v>14972</c:v>
                </c:pt>
                <c:pt idx="6">
                  <c:v>16017</c:v>
                </c:pt>
                <c:pt idx="7">
                  <c:v>17239</c:v>
                </c:pt>
                <c:pt idx="8">
                  <c:v>42842</c:v>
                </c:pt>
                <c:pt idx="9">
                  <c:v>20189</c:v>
                </c:pt>
                <c:pt idx="10">
                  <c:v>23332</c:v>
                </c:pt>
                <c:pt idx="11">
                  <c:v>23768</c:v>
                </c:pt>
                <c:pt idx="12">
                  <c:v>29240</c:v>
                </c:pt>
                <c:pt idx="13">
                  <c:v>31718</c:v>
                </c:pt>
                <c:pt idx="14">
                  <c:v>33735</c:v>
                </c:pt>
                <c:pt idx="15">
                  <c:v>18159</c:v>
                </c:pt>
                <c:pt idx="16">
                  <c:v>36815</c:v>
                </c:pt>
                <c:pt idx="17">
                  <c:v>39647</c:v>
                </c:pt>
                <c:pt idx="18">
                  <c:v>67321</c:v>
                </c:pt>
                <c:pt idx="19">
                  <c:v>90633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SDU!$K$5:$K$24</c15:f>
                <c15:dlblRangeCache>
                  <c:ptCount val="20"/>
                  <c:pt idx="0">
                    <c:v> $22,707 </c:v>
                  </c:pt>
                  <c:pt idx="1">
                    <c:v> $24,813 </c:v>
                  </c:pt>
                  <c:pt idx="2">
                    <c:v> $33,490 </c:v>
                  </c:pt>
                  <c:pt idx="3">
                    <c:v> $35,220 </c:v>
                  </c:pt>
                  <c:pt idx="4">
                    <c:v> $36,817 </c:v>
                  </c:pt>
                  <c:pt idx="5">
                    <c:v> $38,773 </c:v>
                  </c:pt>
                  <c:pt idx="6">
                    <c:v> $39,818 </c:v>
                  </c:pt>
                  <c:pt idx="7">
                    <c:v> $41,040 </c:v>
                  </c:pt>
                  <c:pt idx="8">
                    <c:v> $42,842 </c:v>
                  </c:pt>
                  <c:pt idx="9">
                    <c:v> $44,220 </c:v>
                  </c:pt>
                  <c:pt idx="10">
                    <c:v> $47,133 </c:v>
                  </c:pt>
                  <c:pt idx="11">
                    <c:v> $47,569 </c:v>
                  </c:pt>
                  <c:pt idx="12">
                    <c:v> $53,041 </c:v>
                  </c:pt>
                  <c:pt idx="13">
                    <c:v> $55,519 </c:v>
                  </c:pt>
                  <c:pt idx="14">
                    <c:v> $57,536 </c:v>
                  </c:pt>
                  <c:pt idx="15">
                    <c:v> $60,432 </c:v>
                  </c:pt>
                  <c:pt idx="16">
                    <c:v> $60,616 </c:v>
                  </c:pt>
                  <c:pt idx="17">
                    <c:v> $63,448 </c:v>
                  </c:pt>
                  <c:pt idx="18">
                    <c:v> $69,292 </c:v>
                  </c:pt>
                  <c:pt idx="19">
                    <c:v> $92,564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4-0957-49FA-9358-C8805CA0C715}"/>
            </c:ext>
          </c:extLst>
        </c:ser>
        <c:ser>
          <c:idx val="1"/>
          <c:order val="1"/>
          <c:tx>
            <c:strRef>
              <c:f>SDU!$I$4</c:f>
              <c:strCache>
                <c:ptCount val="1"/>
                <c:pt idx="0">
                  <c:v>Upper Tier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SDU!$G$5:$G$24</c:f>
              <c:strCache>
                <c:ptCount val="20"/>
                <c:pt idx="0">
                  <c:v>Tillsonburg - 2021</c:v>
                </c:pt>
                <c:pt idx="1">
                  <c:v>Woodstock - 2022</c:v>
                </c:pt>
                <c:pt idx="2">
                  <c:v>Welland (Wastewater &amp; Water Services) - 2022</c:v>
                </c:pt>
                <c:pt idx="3">
                  <c:v>Port Colborne (Urban) - 2019</c:v>
                </c:pt>
                <c:pt idx="4">
                  <c:v>St. Catharines (Urban) - 2022</c:v>
                </c:pt>
                <c:pt idx="5">
                  <c:v>Niagara-on-the-Lake - 2018</c:v>
                </c:pt>
                <c:pt idx="6">
                  <c:v>West Lincoln (Urban) - 2019</c:v>
                </c:pt>
                <c:pt idx="7">
                  <c:v>Niagara Falls (Urban Area) - Current</c:v>
                </c:pt>
                <c:pt idx="8">
                  <c:v>Brantford (City-Wide) - 2021</c:v>
                </c:pt>
                <c:pt idx="9">
                  <c:v>Thorold (Rolling Meadows) - 2019</c:v>
                </c:pt>
                <c:pt idx="10">
                  <c:v>Fort Erie (Urban) - 2019</c:v>
                </c:pt>
                <c:pt idx="11">
                  <c:v>Grimsby (Urban Area) - 2022</c:v>
                </c:pt>
                <c:pt idx="12">
                  <c:v>Pelham (Water &amp; Sanitary Sewer Services) - 2021</c:v>
                </c:pt>
                <c:pt idx="13">
                  <c:v>Niagara Falls (Urban Area) - Year 1</c:v>
                </c:pt>
                <c:pt idx="14">
                  <c:v>Lincoln (Urban Services) - 2022</c:v>
                </c:pt>
                <c:pt idx="15">
                  <c:v>Burlington - 2022</c:v>
                </c:pt>
                <c:pt idx="16">
                  <c:v>Fort Erie (Urban) - Proposed Year 5</c:v>
                </c:pt>
                <c:pt idx="17">
                  <c:v>Niagara Falls (Urban Area) - Year 5</c:v>
                </c:pt>
                <c:pt idx="18">
                  <c:v>Hamilton (Dundas/Waterdown) - 2019</c:v>
                </c:pt>
                <c:pt idx="19">
                  <c:v>Hamilton (Dundas/Waterdown) - Proposed Year 5</c:v>
                </c:pt>
              </c:strCache>
            </c:strRef>
          </c:cat>
          <c:val>
            <c:numRef>
              <c:f>SDU!$I$5:$I$24</c:f>
              <c:numCache>
                <c:formatCode>_("$"* #,##0_);_("$"* \(#,##0\);_("$"* "-"??_);_(@_)</c:formatCode>
                <c:ptCount val="20"/>
                <c:pt idx="0">
                  <c:v>13624</c:v>
                </c:pt>
                <c:pt idx="1">
                  <c:v>10950</c:v>
                </c:pt>
                <c:pt idx="2">
                  <c:v>23801</c:v>
                </c:pt>
                <c:pt idx="3">
                  <c:v>23801</c:v>
                </c:pt>
                <c:pt idx="4">
                  <c:v>23801</c:v>
                </c:pt>
                <c:pt idx="5">
                  <c:v>23801</c:v>
                </c:pt>
                <c:pt idx="6">
                  <c:v>23801</c:v>
                </c:pt>
                <c:pt idx="7">
                  <c:v>23801</c:v>
                </c:pt>
                <c:pt idx="8">
                  <c:v>0</c:v>
                </c:pt>
                <c:pt idx="9">
                  <c:v>23801</c:v>
                </c:pt>
                <c:pt idx="10">
                  <c:v>23801</c:v>
                </c:pt>
                <c:pt idx="11">
                  <c:v>23801</c:v>
                </c:pt>
                <c:pt idx="12">
                  <c:v>23801</c:v>
                </c:pt>
                <c:pt idx="13">
                  <c:v>23801</c:v>
                </c:pt>
                <c:pt idx="14">
                  <c:v>23801</c:v>
                </c:pt>
                <c:pt idx="15">
                  <c:v>42273.23</c:v>
                </c:pt>
                <c:pt idx="16">
                  <c:v>23801</c:v>
                </c:pt>
                <c:pt idx="17">
                  <c:v>23801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0957-49FA-9358-C8805CA0C715}"/>
            </c:ext>
          </c:extLst>
        </c:ser>
        <c:ser>
          <c:idx val="2"/>
          <c:order val="2"/>
          <c:tx>
            <c:strRef>
              <c:f>SDU!$J$4</c:f>
              <c:strCache>
                <c:ptCount val="1"/>
                <c:pt idx="0">
                  <c:v>ASDC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SDU!$G$5:$G$24</c:f>
              <c:strCache>
                <c:ptCount val="20"/>
                <c:pt idx="0">
                  <c:v>Tillsonburg - 2021</c:v>
                </c:pt>
                <c:pt idx="1">
                  <c:v>Woodstock - 2022</c:v>
                </c:pt>
                <c:pt idx="2">
                  <c:v>Welland (Wastewater &amp; Water Services) - 2022</c:v>
                </c:pt>
                <c:pt idx="3">
                  <c:v>Port Colborne (Urban) - 2019</c:v>
                </c:pt>
                <c:pt idx="4">
                  <c:v>St. Catharines (Urban) - 2022</c:v>
                </c:pt>
                <c:pt idx="5">
                  <c:v>Niagara-on-the-Lake - 2018</c:v>
                </c:pt>
                <c:pt idx="6">
                  <c:v>West Lincoln (Urban) - 2019</c:v>
                </c:pt>
                <c:pt idx="7">
                  <c:v>Niagara Falls (Urban Area) - Current</c:v>
                </c:pt>
                <c:pt idx="8">
                  <c:v>Brantford (City-Wide) - 2021</c:v>
                </c:pt>
                <c:pt idx="9">
                  <c:v>Thorold (Rolling Meadows) - 2019</c:v>
                </c:pt>
                <c:pt idx="10">
                  <c:v>Fort Erie (Urban) - 2019</c:v>
                </c:pt>
                <c:pt idx="11">
                  <c:v>Grimsby (Urban Area) - 2022</c:v>
                </c:pt>
                <c:pt idx="12">
                  <c:v>Pelham (Water &amp; Sanitary Sewer Services) - 2021</c:v>
                </c:pt>
                <c:pt idx="13">
                  <c:v>Niagara Falls (Urban Area) - Year 1</c:v>
                </c:pt>
                <c:pt idx="14">
                  <c:v>Lincoln (Urban Services) - 2022</c:v>
                </c:pt>
                <c:pt idx="15">
                  <c:v>Burlington - 2022</c:v>
                </c:pt>
                <c:pt idx="16">
                  <c:v>Fort Erie (Urban) - Proposed Year 5</c:v>
                </c:pt>
                <c:pt idx="17">
                  <c:v>Niagara Falls (Urban Area) - Year 5</c:v>
                </c:pt>
                <c:pt idx="18">
                  <c:v>Hamilton (Dundas/Waterdown) - 2019</c:v>
                </c:pt>
                <c:pt idx="19">
                  <c:v>Hamilton (Dundas/Waterdown) - Proposed Year 5</c:v>
                </c:pt>
              </c:strCache>
            </c:strRef>
          </c:cat>
          <c:val>
            <c:numRef>
              <c:f>SDU!$J$5:$J$24</c:f>
              <c:numCache>
                <c:formatCode>_("$"* #,##0_);_("$"* \(#,##0\);_("$"* "-"??_);_(@_)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230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1971</c:v>
                </c:pt>
                <c:pt idx="19">
                  <c:v>1931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957-49FA-9358-C8805CA0C7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134137775"/>
        <c:axId val="2134117391"/>
      </c:barChart>
      <c:catAx>
        <c:axId val="2134137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34117391"/>
        <c:crosses val="autoZero"/>
        <c:auto val="1"/>
        <c:lblAlgn val="ctr"/>
        <c:lblOffset val="100"/>
        <c:noMultiLvlLbl val="0"/>
      </c:catAx>
      <c:valAx>
        <c:axId val="2134117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134137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0000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45484773992248"/>
          <c:y val="0.24825327580341047"/>
          <c:w val="0.40412215544125768"/>
          <c:h val="0.6569419051646566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BE-4A1C-B51B-9008C69EED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BE-4A1C-B51B-9008C69EEDD6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BE-4A1C-B51B-9008C69EED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BE-4A1C-B51B-9008C69EED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BE-4A1C-B51B-9008C69EED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BE-4A1C-B51B-9008C69EEDD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BE-4A1C-B51B-9008C69EEDD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BE-4A1C-B51B-9008C69EEDD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BE-4A1C-B51B-9008C69EEDD6}"/>
              </c:ext>
            </c:extLst>
          </c:dPt>
          <c:dLbls>
            <c:dLbl>
              <c:idx val="0"/>
              <c:layout>
                <c:manualLayout>
                  <c:x val="-4.2229267170627457E-2"/>
                  <c:y val="-0.145372222204557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BE-4A1C-B51B-9008C69EEDD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BE-4A1C-B51B-9008C69EEDD6}"/>
                </c:ext>
              </c:extLst>
            </c:dLbl>
            <c:dLbl>
              <c:idx val="2"/>
              <c:layout>
                <c:manualLayout>
                  <c:x val="3.9064533164503701E-2"/>
                  <c:y val="-6.864790084586326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BE-4A1C-B51B-9008C69EEDD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BE-4A1C-B51B-9008C69EEDD6}"/>
                </c:ext>
              </c:extLst>
            </c:dLbl>
            <c:dLbl>
              <c:idx val="4"/>
              <c:layout>
                <c:manualLayout>
                  <c:x val="0.10681520519629266"/>
                  <c:y val="1.21143518503798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9BE-4A1C-B51B-9008C69EEDD6}"/>
                </c:ext>
              </c:extLst>
            </c:dLbl>
            <c:dLbl>
              <c:idx val="8"/>
              <c:layout>
                <c:manualLayout>
                  <c:x val="-0.17140114322195818"/>
                  <c:y val="-4.05719500290935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9BE-4A1C-B51B-9008C69EE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'Rate Tables'!$M$33:$M$41</c:f>
              <c:strCache>
                <c:ptCount val="9"/>
                <c:pt idx="0">
                  <c:v> General Government </c:v>
                </c:pt>
                <c:pt idx="1">
                  <c:v> Library Services </c:v>
                </c:pt>
                <c:pt idx="2">
                  <c:v> Fire Protection </c:v>
                </c:pt>
                <c:pt idx="3">
                  <c:v> Parks &amp; Recreation </c:v>
                </c:pt>
                <c:pt idx="4">
                  <c:v>Public Works &amp; Fleet</c:v>
                </c:pt>
                <c:pt idx="5">
                  <c:v>Roads &amp; Related</c:v>
                </c:pt>
                <c:pt idx="6">
                  <c:v> Water </c:v>
                </c:pt>
                <c:pt idx="7">
                  <c:v> Sanitary Sewer </c:v>
                </c:pt>
                <c:pt idx="8">
                  <c:v> Storm Water Management </c:v>
                </c:pt>
              </c:strCache>
            </c:strRef>
          </c:cat>
          <c:val>
            <c:numRef>
              <c:f>'Rate Tables'!$N$33:$N$41</c:f>
              <c:numCache>
                <c:formatCode>0%</c:formatCode>
                <c:ptCount val="9"/>
                <c:pt idx="0">
                  <c:v>3.1704762655562928E-2</c:v>
                </c:pt>
                <c:pt idx="1">
                  <c:v>0</c:v>
                </c:pt>
                <c:pt idx="2">
                  <c:v>5.363913088137881E-2</c:v>
                </c:pt>
                <c:pt idx="3">
                  <c:v>0</c:v>
                </c:pt>
                <c:pt idx="4">
                  <c:v>4.7398385941695577E-2</c:v>
                </c:pt>
                <c:pt idx="5">
                  <c:v>0.28467735423096019</c:v>
                </c:pt>
                <c:pt idx="6">
                  <c:v>0.19352662804814377</c:v>
                </c:pt>
                <c:pt idx="7">
                  <c:v>0.38238499723978836</c:v>
                </c:pt>
                <c:pt idx="8">
                  <c:v>6.668741002470396E-3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9BE-4A1C-B51B-9008C69EED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68757439649565"/>
          <c:y val="0.22767628857869018"/>
          <c:w val="0.41621169076451825"/>
          <c:h val="0.6655081798306553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BA-458D-9ED0-BD8325426C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BA-458D-9ED0-BD8325426C69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BA-458D-9ED0-BD8325426C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BA-458D-9ED0-BD8325426C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ABA-458D-9ED0-BD8325426C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ABA-458D-9ED0-BD8325426C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ABA-458D-9ED0-BD8325426C6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ABA-458D-9ED0-BD8325426C6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ABA-458D-9ED0-BD8325426C69}"/>
              </c:ext>
            </c:extLst>
          </c:dPt>
          <c:dLbls>
            <c:dLbl>
              <c:idx val="0"/>
              <c:layout>
                <c:manualLayout>
                  <c:x val="-5.2910787690256637E-2"/>
                  <c:y val="-1.61147675984047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ABA-458D-9ED0-BD8325426C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BA-458D-9ED0-BD8325426C69}"/>
                </c:ext>
              </c:extLst>
            </c:dLbl>
            <c:dLbl>
              <c:idx val="2"/>
              <c:layout>
                <c:manualLayout>
                  <c:x val="2.7644228888495867E-2"/>
                  <c:y val="-8.25347764538407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ABA-458D-9ED0-BD8325426C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BA-458D-9ED0-BD8325426C69}"/>
                </c:ext>
              </c:extLst>
            </c:dLbl>
            <c:dLbl>
              <c:idx val="4"/>
              <c:layout>
                <c:manualLayout>
                  <c:x val="6.2989032964591324E-2"/>
                  <c:y val="5.6401686594416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ABA-458D-9ED0-BD8325426C69}"/>
                </c:ext>
              </c:extLst>
            </c:dLbl>
            <c:dLbl>
              <c:idx val="8"/>
              <c:layout>
                <c:manualLayout>
                  <c:x val="-0.18140841493802282"/>
                  <c:y val="2.82008432972083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4ABA-458D-9ED0-BD8325426C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'Rate Tables'!$R$33:$R$41</c:f>
              <c:strCache>
                <c:ptCount val="9"/>
                <c:pt idx="0">
                  <c:v> General Government </c:v>
                </c:pt>
                <c:pt idx="1">
                  <c:v> Library </c:v>
                </c:pt>
                <c:pt idx="2">
                  <c:v> Fire Protection </c:v>
                </c:pt>
                <c:pt idx="3">
                  <c:v> Parks And Recreation </c:v>
                </c:pt>
                <c:pt idx="4">
                  <c:v>Public Works &amp; Fleet</c:v>
                </c:pt>
                <c:pt idx="5">
                  <c:v>Roads &amp; Related</c:v>
                </c:pt>
                <c:pt idx="6">
                  <c:v> Water </c:v>
                </c:pt>
                <c:pt idx="7">
                  <c:v> Sanitary Sewer </c:v>
                </c:pt>
                <c:pt idx="8">
                  <c:v> Storm Water Management </c:v>
                </c:pt>
              </c:strCache>
            </c:strRef>
          </c:cat>
          <c:val>
            <c:numRef>
              <c:f>'Rate Tables'!$S$33:$S$41</c:f>
              <c:numCache>
                <c:formatCode>0%</c:formatCode>
                <c:ptCount val="9"/>
                <c:pt idx="0">
                  <c:v>3.1725849444467095E-2</c:v>
                </c:pt>
                <c:pt idx="1">
                  <c:v>0</c:v>
                </c:pt>
                <c:pt idx="2">
                  <c:v>5.3674806184871436E-2</c:v>
                </c:pt>
                <c:pt idx="3">
                  <c:v>0</c:v>
                </c:pt>
                <c:pt idx="4">
                  <c:v>4.7429910535322382E-2</c:v>
                </c:pt>
                <c:pt idx="5">
                  <c:v>0.28486669270163989</c:v>
                </c:pt>
                <c:pt idx="6">
                  <c:v>0.20275239913810283</c:v>
                </c:pt>
                <c:pt idx="7">
                  <c:v>0.35267751313277268</c:v>
                </c:pt>
                <c:pt idx="8">
                  <c:v>2.6872828862823623E-2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ABA-458D-9ED0-BD8325426C6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'Commercial &amp; Retail'!$H$4</c:f>
              <c:strCache>
                <c:ptCount val="1"/>
                <c:pt idx="0">
                  <c:v>Lower Tier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'Commercial &amp; Retail'!$G$5:$G$27</c:f>
              <c:strCache>
                <c:ptCount val="23"/>
                <c:pt idx="0">
                  <c:v>Woodstock - 2022</c:v>
                </c:pt>
                <c:pt idx="1">
                  <c:v>Tillsonburg - 2021</c:v>
                </c:pt>
                <c:pt idx="2">
                  <c:v>Brantford (City-Wide) - 2021</c:v>
                </c:pt>
                <c:pt idx="3">
                  <c:v>St. Catharines (Urban) - 2022</c:v>
                </c:pt>
                <c:pt idx="4">
                  <c:v>Niagara Falls (Core Tourist Area) - Current</c:v>
                </c:pt>
                <c:pt idx="5">
                  <c:v>West Lincoln (Urban) - 2019</c:v>
                </c:pt>
                <c:pt idx="6">
                  <c:v>Port Colborne (Urban) - 2019</c:v>
                </c:pt>
                <c:pt idx="7">
                  <c:v>Welland (Wastewater &amp; Water Services) - 2022</c:v>
                </c:pt>
                <c:pt idx="8">
                  <c:v>Niagara Falls (Outside Core Tourist Area) - Current</c:v>
                </c:pt>
                <c:pt idx="9">
                  <c:v>Niagara-on-the-Lake - 2018</c:v>
                </c:pt>
                <c:pt idx="10">
                  <c:v>Grimsby (Urban Area) - 2022</c:v>
                </c:pt>
                <c:pt idx="11">
                  <c:v>Fort Erie (Urban) - 2019</c:v>
                </c:pt>
                <c:pt idx="12">
                  <c:v>Thorold (Rolling Meadows) - 2019</c:v>
                </c:pt>
                <c:pt idx="13">
                  <c:v>Niagara Falls (Core Tourist Area) - Year 1</c:v>
                </c:pt>
                <c:pt idx="14">
                  <c:v>Niagara Falls (Outside Core Tourist Area) - Year 1</c:v>
                </c:pt>
                <c:pt idx="15">
                  <c:v>Hamilton (Dundas/Waterdown) - 2019</c:v>
                </c:pt>
                <c:pt idx="16">
                  <c:v>Niagara Falls (Core Tourist Area) - Year 5</c:v>
                </c:pt>
                <c:pt idx="17">
                  <c:v>Niagara Falls (Outside Core Tourist Area) - Year 5</c:v>
                </c:pt>
                <c:pt idx="18">
                  <c:v>Pelham (Water &amp; Sanitary Sewer Services) - 2021</c:v>
                </c:pt>
                <c:pt idx="19">
                  <c:v>Fort Erie (Urban) - Year 5</c:v>
                </c:pt>
                <c:pt idx="20">
                  <c:v>Lincoln (Urban Services) - 2022</c:v>
                </c:pt>
                <c:pt idx="21">
                  <c:v>Hamilton (Dundas/Waterdown) - Proposed Year 5</c:v>
                </c:pt>
                <c:pt idx="22">
                  <c:v>Burlington - 2022</c:v>
                </c:pt>
              </c:strCache>
            </c:strRef>
          </c:cat>
          <c:val>
            <c:numRef>
              <c:f>'Commercial &amp; Retail'!$H$5:$H$27</c:f>
              <c:numCache>
                <c:formatCode>_("$"* #,##0.00_);_("$"* \(#,##0.00\);_("$"* "-"??_);_(@_)</c:formatCode>
                <c:ptCount val="23"/>
                <c:pt idx="0">
                  <c:v>33.04</c:v>
                </c:pt>
                <c:pt idx="1">
                  <c:v>34.83</c:v>
                </c:pt>
                <c:pt idx="2">
                  <c:v>118.1</c:v>
                </c:pt>
                <c:pt idx="3">
                  <c:v>24.38</c:v>
                </c:pt>
                <c:pt idx="4">
                  <c:v>33.680000000000007</c:v>
                </c:pt>
                <c:pt idx="5">
                  <c:v>43.055660204729662</c:v>
                </c:pt>
                <c:pt idx="6">
                  <c:v>44.1320517098479</c:v>
                </c:pt>
                <c:pt idx="7">
                  <c:v>48.329978579809051</c:v>
                </c:pt>
                <c:pt idx="8">
                  <c:v>57.26</c:v>
                </c:pt>
                <c:pt idx="9">
                  <c:v>68.889056327567474</c:v>
                </c:pt>
                <c:pt idx="10">
                  <c:v>85.142568054852916</c:v>
                </c:pt>
                <c:pt idx="11">
                  <c:v>88.8</c:v>
                </c:pt>
                <c:pt idx="12">
                  <c:v>97.628709514224511</c:v>
                </c:pt>
                <c:pt idx="13">
                  <c:v>111.747107010172</c:v>
                </c:pt>
                <c:pt idx="14">
                  <c:v>111.82142983926158</c:v>
                </c:pt>
                <c:pt idx="15">
                  <c:v>301.5</c:v>
                </c:pt>
                <c:pt idx="16">
                  <c:v>139.683883762715</c:v>
                </c:pt>
                <c:pt idx="17">
                  <c:v>139.77678729907697</c:v>
                </c:pt>
                <c:pt idx="18">
                  <c:v>144.98993573942715</c:v>
                </c:pt>
                <c:pt idx="19">
                  <c:v>168.08</c:v>
                </c:pt>
                <c:pt idx="20">
                  <c:v>219.27</c:v>
                </c:pt>
                <c:pt idx="21">
                  <c:v>446.48719632304659</c:v>
                </c:pt>
                <c:pt idx="22">
                  <c:v>162.96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2-44D2-9DBD-CAF224423488}"/>
            </c:ext>
          </c:extLst>
        </c:ser>
        <c:ser>
          <c:idx val="1"/>
          <c:order val="1"/>
          <c:tx>
            <c:strRef>
              <c:f>'Commercial &amp; Retail'!$I$4</c:f>
              <c:strCache>
                <c:ptCount val="1"/>
                <c:pt idx="0">
                  <c:v>Upper Tier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'Commercial &amp; Retail'!$G$5:$G$27</c:f>
              <c:strCache>
                <c:ptCount val="23"/>
                <c:pt idx="0">
                  <c:v>Woodstock - 2022</c:v>
                </c:pt>
                <c:pt idx="1">
                  <c:v>Tillsonburg - 2021</c:v>
                </c:pt>
                <c:pt idx="2">
                  <c:v>Brantford (City-Wide) - 2021</c:v>
                </c:pt>
                <c:pt idx="3">
                  <c:v>St. Catharines (Urban) - 2022</c:v>
                </c:pt>
                <c:pt idx="4">
                  <c:v>Niagara Falls (Core Tourist Area) - Current</c:v>
                </c:pt>
                <c:pt idx="5">
                  <c:v>West Lincoln (Urban) - 2019</c:v>
                </c:pt>
                <c:pt idx="6">
                  <c:v>Port Colborne (Urban) - 2019</c:v>
                </c:pt>
                <c:pt idx="7">
                  <c:v>Welland (Wastewater &amp; Water Services) - 2022</c:v>
                </c:pt>
                <c:pt idx="8">
                  <c:v>Niagara Falls (Outside Core Tourist Area) - Current</c:v>
                </c:pt>
                <c:pt idx="9">
                  <c:v>Niagara-on-the-Lake - 2018</c:v>
                </c:pt>
                <c:pt idx="10">
                  <c:v>Grimsby (Urban Area) - 2022</c:v>
                </c:pt>
                <c:pt idx="11">
                  <c:v>Fort Erie (Urban) - 2019</c:v>
                </c:pt>
                <c:pt idx="12">
                  <c:v>Thorold (Rolling Meadows) - 2019</c:v>
                </c:pt>
                <c:pt idx="13">
                  <c:v>Niagara Falls (Core Tourist Area) - Year 1</c:v>
                </c:pt>
                <c:pt idx="14">
                  <c:v>Niagara Falls (Outside Core Tourist Area) - Year 1</c:v>
                </c:pt>
                <c:pt idx="15">
                  <c:v>Hamilton (Dundas/Waterdown) - 2019</c:v>
                </c:pt>
                <c:pt idx="16">
                  <c:v>Niagara Falls (Core Tourist Area) - Year 5</c:v>
                </c:pt>
                <c:pt idx="17">
                  <c:v>Niagara Falls (Outside Core Tourist Area) - Year 5</c:v>
                </c:pt>
                <c:pt idx="18">
                  <c:v>Pelham (Water &amp; Sanitary Sewer Services) - 2021</c:v>
                </c:pt>
                <c:pt idx="19">
                  <c:v>Fort Erie (Urban) - Year 5</c:v>
                </c:pt>
                <c:pt idx="20">
                  <c:v>Lincoln (Urban Services) - 2022</c:v>
                </c:pt>
                <c:pt idx="21">
                  <c:v>Hamilton (Dundas/Waterdown) - Proposed Year 5</c:v>
                </c:pt>
                <c:pt idx="22">
                  <c:v>Burlington - 2022</c:v>
                </c:pt>
              </c:strCache>
            </c:strRef>
          </c:cat>
          <c:val>
            <c:numRef>
              <c:f>'Commercial &amp; Retail'!$I$5:$I$27</c:f>
              <c:numCache>
                <c:formatCode>_("$"* #,##0.00_);_("$"* \(#,##0.00\);_("$"* "-"??_);_(@_)</c:formatCode>
                <c:ptCount val="23"/>
                <c:pt idx="0">
                  <c:v>42.38</c:v>
                </c:pt>
                <c:pt idx="1">
                  <c:v>57.800000000000004</c:v>
                </c:pt>
                <c:pt idx="2">
                  <c:v>0</c:v>
                </c:pt>
                <c:pt idx="3">
                  <c:v>189.66018320183417</c:v>
                </c:pt>
                <c:pt idx="4">
                  <c:v>189.66018320183417</c:v>
                </c:pt>
                <c:pt idx="5">
                  <c:v>189.66018320183417</c:v>
                </c:pt>
                <c:pt idx="6">
                  <c:v>189.66018320183417</c:v>
                </c:pt>
                <c:pt idx="7">
                  <c:v>189.66018320183417</c:v>
                </c:pt>
                <c:pt idx="8">
                  <c:v>189.66018320183417</c:v>
                </c:pt>
                <c:pt idx="9">
                  <c:v>189.66018320183417</c:v>
                </c:pt>
                <c:pt idx="10">
                  <c:v>189.66018320183417</c:v>
                </c:pt>
                <c:pt idx="11">
                  <c:v>189.66018320183417</c:v>
                </c:pt>
                <c:pt idx="12">
                  <c:v>189.66018320183417</c:v>
                </c:pt>
                <c:pt idx="13">
                  <c:v>189.66018320183417</c:v>
                </c:pt>
                <c:pt idx="14">
                  <c:v>189.66018320183417</c:v>
                </c:pt>
                <c:pt idx="15">
                  <c:v>0</c:v>
                </c:pt>
                <c:pt idx="16">
                  <c:v>189.66018320183417</c:v>
                </c:pt>
                <c:pt idx="17">
                  <c:v>189.66018320183417</c:v>
                </c:pt>
                <c:pt idx="18">
                  <c:v>189.66018320183417</c:v>
                </c:pt>
                <c:pt idx="19">
                  <c:v>189.66018320183417</c:v>
                </c:pt>
                <c:pt idx="20">
                  <c:v>189.66018320183417</c:v>
                </c:pt>
                <c:pt idx="21">
                  <c:v>0</c:v>
                </c:pt>
                <c:pt idx="22">
                  <c:v>520.54999999999995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92-44D2-9DBD-CAF224423488}"/>
            </c:ext>
          </c:extLst>
        </c:ser>
        <c:ser>
          <c:idx val="2"/>
          <c:order val="2"/>
          <c:tx>
            <c:strRef>
              <c:f>'Commercial &amp; Retail'!$J$4</c:f>
              <c:strCache>
                <c:ptCount val="1"/>
                <c:pt idx="0">
                  <c:v>ASDC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'Commercial &amp; Retail'!$G$5:$G$27</c:f>
              <c:strCache>
                <c:ptCount val="23"/>
                <c:pt idx="0">
                  <c:v>Woodstock - 2022</c:v>
                </c:pt>
                <c:pt idx="1">
                  <c:v>Tillsonburg - 2021</c:v>
                </c:pt>
                <c:pt idx="2">
                  <c:v>Brantford (City-Wide) - 2021</c:v>
                </c:pt>
                <c:pt idx="3">
                  <c:v>St. Catharines (Urban) - 2022</c:v>
                </c:pt>
                <c:pt idx="4">
                  <c:v>Niagara Falls (Core Tourist Area) - Current</c:v>
                </c:pt>
                <c:pt idx="5">
                  <c:v>West Lincoln (Urban) - 2019</c:v>
                </c:pt>
                <c:pt idx="6">
                  <c:v>Port Colborne (Urban) - 2019</c:v>
                </c:pt>
                <c:pt idx="7">
                  <c:v>Welland (Wastewater &amp; Water Services) - 2022</c:v>
                </c:pt>
                <c:pt idx="8">
                  <c:v>Niagara Falls (Outside Core Tourist Area) - Current</c:v>
                </c:pt>
                <c:pt idx="9">
                  <c:v>Niagara-on-the-Lake - 2018</c:v>
                </c:pt>
                <c:pt idx="10">
                  <c:v>Grimsby (Urban Area) - 2022</c:v>
                </c:pt>
                <c:pt idx="11">
                  <c:v>Fort Erie (Urban) - 2019</c:v>
                </c:pt>
                <c:pt idx="12">
                  <c:v>Thorold (Rolling Meadows) - 2019</c:v>
                </c:pt>
                <c:pt idx="13">
                  <c:v>Niagara Falls (Core Tourist Area) - Year 1</c:v>
                </c:pt>
                <c:pt idx="14">
                  <c:v>Niagara Falls (Outside Core Tourist Area) - Year 1</c:v>
                </c:pt>
                <c:pt idx="15">
                  <c:v>Hamilton (Dundas/Waterdown) - 2019</c:v>
                </c:pt>
                <c:pt idx="16">
                  <c:v>Niagara Falls (Core Tourist Area) - Year 5</c:v>
                </c:pt>
                <c:pt idx="17">
                  <c:v>Niagara Falls (Outside Core Tourist Area) - Year 5</c:v>
                </c:pt>
                <c:pt idx="18">
                  <c:v>Pelham (Water &amp; Sanitary Sewer Services) - 2021</c:v>
                </c:pt>
                <c:pt idx="19">
                  <c:v>Fort Erie (Urban) - Year 5</c:v>
                </c:pt>
                <c:pt idx="20">
                  <c:v>Lincoln (Urban Services) - 2022</c:v>
                </c:pt>
                <c:pt idx="21">
                  <c:v>Hamilton (Dundas/Waterdown) - Proposed Year 5</c:v>
                </c:pt>
                <c:pt idx="22">
                  <c:v>Burlington - 2022</c:v>
                </c:pt>
              </c:strCache>
            </c:strRef>
          </c:cat>
          <c:val>
            <c:numRef>
              <c:f>'Commercial &amp; Retail'!$J$5:$J$27</c:f>
              <c:numCache>
                <c:formatCode>_("$"* #,##0.00_);_("$"* \(#,##0.00\);_("$"* "-"??_);_(@_)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1.0763915051182418</c:v>
                </c:pt>
                <c:pt idx="13">
                  <c:v>0</c:v>
                </c:pt>
                <c:pt idx="14">
                  <c:v>0</c:v>
                </c:pt>
                <c:pt idx="15">
                  <c:v>11.19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11.517389104765186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92-44D2-9DBD-CAF224423488}"/>
            </c:ext>
          </c:extLst>
        </c:ser>
        <c:ser>
          <c:idx val="3"/>
          <c:order val="3"/>
          <c:tx>
            <c:strRef>
              <c:f>'Non-Res'!#REF!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'Commercial &amp; Retail'!$G$5:$G$27</c:f>
              <c:strCache>
                <c:ptCount val="23"/>
                <c:pt idx="0">
                  <c:v>Woodstock - 2022</c:v>
                </c:pt>
                <c:pt idx="1">
                  <c:v>Tillsonburg - 2021</c:v>
                </c:pt>
                <c:pt idx="2">
                  <c:v>Brantford (City-Wide) - 2021</c:v>
                </c:pt>
                <c:pt idx="3">
                  <c:v>St. Catharines (Urban) - 2022</c:v>
                </c:pt>
                <c:pt idx="4">
                  <c:v>Niagara Falls (Core Tourist Area) - Current</c:v>
                </c:pt>
                <c:pt idx="5">
                  <c:v>West Lincoln (Urban) - 2019</c:v>
                </c:pt>
                <c:pt idx="6">
                  <c:v>Port Colborne (Urban) - 2019</c:v>
                </c:pt>
                <c:pt idx="7">
                  <c:v>Welland (Wastewater &amp; Water Services) - 2022</c:v>
                </c:pt>
                <c:pt idx="8">
                  <c:v>Niagara Falls (Outside Core Tourist Area) - Current</c:v>
                </c:pt>
                <c:pt idx="9">
                  <c:v>Niagara-on-the-Lake - 2018</c:v>
                </c:pt>
                <c:pt idx="10">
                  <c:v>Grimsby (Urban Area) - 2022</c:v>
                </c:pt>
                <c:pt idx="11">
                  <c:v>Fort Erie (Urban) - 2019</c:v>
                </c:pt>
                <c:pt idx="12">
                  <c:v>Thorold (Rolling Meadows) - 2019</c:v>
                </c:pt>
                <c:pt idx="13">
                  <c:v>Niagara Falls (Core Tourist Area) - Year 1</c:v>
                </c:pt>
                <c:pt idx="14">
                  <c:v>Niagara Falls (Outside Core Tourist Area) - Year 1</c:v>
                </c:pt>
                <c:pt idx="15">
                  <c:v>Hamilton (Dundas/Waterdown) - 2019</c:v>
                </c:pt>
                <c:pt idx="16">
                  <c:v>Niagara Falls (Core Tourist Area) - Year 5</c:v>
                </c:pt>
                <c:pt idx="17">
                  <c:v>Niagara Falls (Outside Core Tourist Area) - Year 5</c:v>
                </c:pt>
                <c:pt idx="18">
                  <c:v>Pelham (Water &amp; Sanitary Sewer Services) - 2021</c:v>
                </c:pt>
                <c:pt idx="19">
                  <c:v>Fort Erie (Urban) - Year 5</c:v>
                </c:pt>
                <c:pt idx="20">
                  <c:v>Lincoln (Urban Services) - 2022</c:v>
                </c:pt>
                <c:pt idx="21">
                  <c:v>Hamilton (Dundas/Waterdown) - Proposed Year 5</c:v>
                </c:pt>
                <c:pt idx="22">
                  <c:v>Burlington - 2022</c:v>
                </c:pt>
              </c:strCache>
            </c:strRef>
          </c:cat>
          <c:val>
            <c:numRef>
              <c:f>'Non-Res'!#REF!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92-44D2-9DBD-CAF224423488}"/>
            </c:ext>
          </c:extLst>
        </c:ser>
        <c:ser>
          <c:idx val="4"/>
          <c:order val="4"/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66BEEB0A-23F6-4F2D-972C-0057A6B0E9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B92-44D2-9DBD-CAF22442348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4D7AAD89-5DF5-4405-8797-258EF34AEAD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B92-44D2-9DBD-CAF22442348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E696918D-70AE-4322-B317-61D9165CB8E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B92-44D2-9DBD-CAF22442348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3D298A7-9EB3-473A-82A2-5F00B0AA5D0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B92-44D2-9DBD-CAF22442348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E879787-B816-4961-8AE0-46A86A0EF4C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B92-44D2-9DBD-CAF22442348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66CC5F4A-BBC0-4AC9-8979-945F8B008DA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B92-44D2-9DBD-CAF22442348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E52E3154-8F19-4CF9-9CFC-51E0086F12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B92-44D2-9DBD-CAF22442348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8C12B7E4-CA8E-415C-98FC-69D9923D614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B92-44D2-9DBD-CAF224423488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D4E6274C-7315-42E9-AF29-284C685DCA0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B92-44D2-9DBD-CAF224423488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A5BF55A2-DAE8-4F8B-A667-EF93661E8F1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B92-44D2-9DBD-CAF224423488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974F17ED-F64B-420A-A575-81E9C2AC1A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B92-44D2-9DBD-CAF224423488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CC586851-2639-4C5F-AA26-3CF805896E2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B92-44D2-9DBD-CAF224423488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9C7CCCC1-B350-45D8-9DF2-443566C7A11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B92-44D2-9DBD-CAF224423488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A08E086D-1751-4A83-AD1C-48A6FE7BFCB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4B92-44D2-9DBD-CAF224423488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B39584ED-B678-4DA8-AFD6-DD24DC4E245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B92-44D2-9DBD-CAF224423488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94DA2720-C7E9-40C2-8EFC-D7B6E37A619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B92-44D2-9DBD-CAF224423488}"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fld id="{FAB93997-BE86-4ED5-B99E-E53D7E2828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B92-44D2-9DBD-CAF224423488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49ACA953-2FF6-4987-8C2E-F89B51EB01D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B92-44D2-9DBD-CAF224423488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2D9307A7-A1E6-4DFE-879D-93B8B995E1B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4B92-44D2-9DBD-CAF224423488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77BE99C5-CF22-4191-BE07-F603931C62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4B92-44D2-9DBD-CAF224423488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fld id="{B0D0A55F-BC83-47BA-87E4-74BB3F24B13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4B92-44D2-9DBD-CAF224423488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0351E55E-1B30-4B38-AAFE-7C2860660D2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4B92-44D2-9DBD-CAF224423488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37ABFE71-5FCB-470C-A65A-A2FA668B2F4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4B92-44D2-9DBD-CAF2244234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00000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cat>
            <c:strRef>
              <c:f>'Commercial &amp; Retail'!$G$5:$G$27</c:f>
              <c:strCache>
                <c:ptCount val="23"/>
                <c:pt idx="0">
                  <c:v>Woodstock - 2022</c:v>
                </c:pt>
                <c:pt idx="1">
                  <c:v>Tillsonburg - 2021</c:v>
                </c:pt>
                <c:pt idx="2">
                  <c:v>Brantford (City-Wide) - 2021</c:v>
                </c:pt>
                <c:pt idx="3">
                  <c:v>St. Catharines (Urban) - 2022</c:v>
                </c:pt>
                <c:pt idx="4">
                  <c:v>Niagara Falls (Core Tourist Area) - Current</c:v>
                </c:pt>
                <c:pt idx="5">
                  <c:v>West Lincoln (Urban) - 2019</c:v>
                </c:pt>
                <c:pt idx="6">
                  <c:v>Port Colborne (Urban) - 2019</c:v>
                </c:pt>
                <c:pt idx="7">
                  <c:v>Welland (Wastewater &amp; Water Services) - 2022</c:v>
                </c:pt>
                <c:pt idx="8">
                  <c:v>Niagara Falls (Outside Core Tourist Area) - Current</c:v>
                </c:pt>
                <c:pt idx="9">
                  <c:v>Niagara-on-the-Lake - 2018</c:v>
                </c:pt>
                <c:pt idx="10">
                  <c:v>Grimsby (Urban Area) - 2022</c:v>
                </c:pt>
                <c:pt idx="11">
                  <c:v>Fort Erie (Urban) - 2019</c:v>
                </c:pt>
                <c:pt idx="12">
                  <c:v>Thorold (Rolling Meadows) - 2019</c:v>
                </c:pt>
                <c:pt idx="13">
                  <c:v>Niagara Falls (Core Tourist Area) - Year 1</c:v>
                </c:pt>
                <c:pt idx="14">
                  <c:v>Niagara Falls (Outside Core Tourist Area) - Year 1</c:v>
                </c:pt>
                <c:pt idx="15">
                  <c:v>Hamilton (Dundas/Waterdown) - 2019</c:v>
                </c:pt>
                <c:pt idx="16">
                  <c:v>Niagara Falls (Core Tourist Area) - Year 5</c:v>
                </c:pt>
                <c:pt idx="17">
                  <c:v>Niagara Falls (Outside Core Tourist Area) - Year 5</c:v>
                </c:pt>
                <c:pt idx="18">
                  <c:v>Pelham (Water &amp; Sanitary Sewer Services) - 2021</c:v>
                </c:pt>
                <c:pt idx="19">
                  <c:v>Fort Erie (Urban) - Year 5</c:v>
                </c:pt>
                <c:pt idx="20">
                  <c:v>Lincoln (Urban Services) - 2022</c:v>
                </c:pt>
                <c:pt idx="21">
                  <c:v>Hamilton (Dundas/Waterdown) - Proposed Year 5</c:v>
                </c:pt>
                <c:pt idx="22">
                  <c:v>Burlington - 2022</c:v>
                </c:pt>
              </c:strCache>
            </c:strRef>
          </c:cat>
          <c:val>
            <c:numRef>
              <c:f>'Commercial &amp; Retail'!$K$5:$K$27</c:f>
              <c:numCache>
                <c:formatCode>_("$"* #,##0.00_);_("$"* \(#,##0.00\);_("$"* "-"??_);_(@_)</c:formatCode>
                <c:ptCount val="23"/>
                <c:pt idx="0">
                  <c:v>75.42</c:v>
                </c:pt>
                <c:pt idx="1">
                  <c:v>92.63</c:v>
                </c:pt>
                <c:pt idx="2">
                  <c:v>118.1</c:v>
                </c:pt>
                <c:pt idx="3">
                  <c:v>214.04018320183417</c:v>
                </c:pt>
                <c:pt idx="4">
                  <c:v>223.34018320183418</c:v>
                </c:pt>
                <c:pt idx="5">
                  <c:v>232.71584340656383</c:v>
                </c:pt>
                <c:pt idx="6">
                  <c:v>233.79223491168207</c:v>
                </c:pt>
                <c:pt idx="7">
                  <c:v>237.99016178164322</c:v>
                </c:pt>
                <c:pt idx="8">
                  <c:v>246.92018320183416</c:v>
                </c:pt>
                <c:pt idx="9">
                  <c:v>258.54923952940163</c:v>
                </c:pt>
                <c:pt idx="10">
                  <c:v>274.80275125668709</c:v>
                </c:pt>
                <c:pt idx="11">
                  <c:v>278.46018320183418</c:v>
                </c:pt>
                <c:pt idx="12">
                  <c:v>288.36528422117692</c:v>
                </c:pt>
                <c:pt idx="13">
                  <c:v>301.40729021200616</c:v>
                </c:pt>
                <c:pt idx="14">
                  <c:v>301.48161304109578</c:v>
                </c:pt>
                <c:pt idx="15">
                  <c:v>312.69</c:v>
                </c:pt>
                <c:pt idx="16">
                  <c:v>329.34406696454914</c:v>
                </c:pt>
                <c:pt idx="17">
                  <c:v>329.43697050091112</c:v>
                </c:pt>
                <c:pt idx="18">
                  <c:v>334.65011894126133</c:v>
                </c:pt>
                <c:pt idx="19">
                  <c:v>357.74018320183416</c:v>
                </c:pt>
                <c:pt idx="20">
                  <c:v>408.93018320183421</c:v>
                </c:pt>
                <c:pt idx="21">
                  <c:v>458.00458542781178</c:v>
                </c:pt>
                <c:pt idx="22">
                  <c:v>683.51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'Commercial &amp; Retail'!$K$5:$K$27</c15:f>
                <c15:dlblRangeCache>
                  <c:ptCount val="23"/>
                  <c:pt idx="0">
                    <c:v> $75.42 </c:v>
                  </c:pt>
                  <c:pt idx="1">
                    <c:v> $92.63 </c:v>
                  </c:pt>
                  <c:pt idx="2">
                    <c:v> $118.10 </c:v>
                  </c:pt>
                  <c:pt idx="3">
                    <c:v> $214.04 </c:v>
                  </c:pt>
                  <c:pt idx="4">
                    <c:v> $223.34 </c:v>
                  </c:pt>
                  <c:pt idx="5">
                    <c:v> $232.72 </c:v>
                  </c:pt>
                  <c:pt idx="6">
                    <c:v> $233.79 </c:v>
                  </c:pt>
                  <c:pt idx="7">
                    <c:v> $237.99 </c:v>
                  </c:pt>
                  <c:pt idx="8">
                    <c:v> $246.92 </c:v>
                  </c:pt>
                  <c:pt idx="9">
                    <c:v> $258.55 </c:v>
                  </c:pt>
                  <c:pt idx="10">
                    <c:v> $274.80 </c:v>
                  </c:pt>
                  <c:pt idx="11">
                    <c:v> $278.46 </c:v>
                  </c:pt>
                  <c:pt idx="12">
                    <c:v> $288.37 </c:v>
                  </c:pt>
                  <c:pt idx="13">
                    <c:v> $301.41 </c:v>
                  </c:pt>
                  <c:pt idx="14">
                    <c:v> $301.48 </c:v>
                  </c:pt>
                  <c:pt idx="15">
                    <c:v> $312.69 </c:v>
                  </c:pt>
                  <c:pt idx="16">
                    <c:v> $329.34 </c:v>
                  </c:pt>
                  <c:pt idx="17">
                    <c:v> $329.44 </c:v>
                  </c:pt>
                  <c:pt idx="18">
                    <c:v> $334.65 </c:v>
                  </c:pt>
                  <c:pt idx="19">
                    <c:v> $357.74 </c:v>
                  </c:pt>
                  <c:pt idx="20">
                    <c:v> $408.93 </c:v>
                  </c:pt>
                  <c:pt idx="21">
                    <c:v> $458.00 </c:v>
                  </c:pt>
                  <c:pt idx="22">
                    <c:v> $683.51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B-4B92-44D2-9DBD-CAF224423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5236463"/>
        <c:axId val="495234383"/>
      </c:barChart>
      <c:catAx>
        <c:axId val="495236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95234383"/>
        <c:crosses val="autoZero"/>
        <c:auto val="1"/>
        <c:lblAlgn val="ctr"/>
        <c:lblOffset val="100"/>
        <c:noMultiLvlLbl val="0"/>
      </c:catAx>
      <c:valAx>
        <c:axId val="495234383"/>
        <c:scaling>
          <c:orientation val="minMax"/>
          <c:max val="7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495236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0000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0000"/>
          </a:solidFill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/>
          <a:lstStyle>
            <a:lvl1pPr algn="r">
              <a:defRPr sz="13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12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2912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251065C7-0975-431C-956F-DA3759186A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841882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9" tIns="46124" rIns="92249" bIns="46124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9" y="4416102"/>
            <a:ext cx="5607711" cy="4183995"/>
          </a:xfrm>
          <a:prstGeom prst="rect">
            <a:avLst/>
          </a:prstGeom>
        </p:spPr>
        <p:txBody>
          <a:bodyPr vert="horz" lIns="92249" tIns="46124" rIns="92249" bIns="4612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12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120"/>
            <a:ext cx="3038145" cy="465744"/>
          </a:xfrm>
          <a:prstGeom prst="rect">
            <a:avLst/>
          </a:prstGeom>
        </p:spPr>
        <p:txBody>
          <a:bodyPr vert="horz" lIns="92249" tIns="46124" rIns="92249" bIns="461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F73CF90-C27B-48D3-B983-B50B036CF5D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3398298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0551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904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01252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055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03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6710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4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39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650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252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0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1185"/>
            <a:ext cx="12192000" cy="2133600"/>
          </a:xfrm>
          <a:prstGeom prst="rect">
            <a:avLst/>
          </a:prstGeom>
          <a:solidFill>
            <a:srgbClr val="882939"/>
          </a:solidFill>
          <a:ln>
            <a:gradFill flip="none" rotWithShape="1">
              <a:gsLst>
                <a:gs pos="0">
                  <a:srgbClr val="383842"/>
                </a:gs>
                <a:gs pos="51000">
                  <a:srgbClr val="882939"/>
                </a:gs>
                <a:gs pos="74000">
                  <a:schemeClr val="tx2"/>
                </a:gs>
                <a:gs pos="100000">
                  <a:schemeClr val="tx2"/>
                </a:gs>
              </a:gsLst>
              <a:lin ang="90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33" y="1079498"/>
            <a:ext cx="11582400" cy="901702"/>
          </a:xfrm>
          <a:noFill/>
        </p:spPr>
        <p:txBody>
          <a:bodyPr anchor="b"/>
          <a:lstStyle>
            <a:lvl1pPr algn="l">
              <a:lnSpc>
                <a:spcPct val="100000"/>
              </a:lnSpc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49" y="249238"/>
            <a:ext cx="11557084" cy="741362"/>
          </a:xfrm>
          <a:noFill/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0" y="2131981"/>
            <a:ext cx="12175067" cy="401081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172201"/>
            <a:ext cx="9711352" cy="357611"/>
          </a:xfrm>
          <a:noFill/>
        </p:spPr>
        <p:txBody>
          <a:bodyPr/>
          <a:lstStyle>
            <a:lvl2pPr marL="342900" indent="0">
              <a:buNone/>
              <a:defRPr cap="all" baseline="0"/>
            </a:lvl2pPr>
            <a:lvl3pPr marL="55563" indent="0">
              <a:lnSpc>
                <a:spcPct val="100000"/>
              </a:lnSpc>
              <a:buFont typeface="Arial" panose="020B0604020202020204" pitchFamily="34" charset="0"/>
              <a:buNone/>
              <a:defRPr cap="all" baseline="0"/>
            </a:lvl3pPr>
          </a:lstStyle>
          <a:p>
            <a:pPr lvl="2"/>
            <a:r>
              <a:rPr lang="en-US" dirty="0"/>
              <a:t>Click to enter the Client Name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6934" y="6503156"/>
            <a:ext cx="9684829" cy="357611"/>
          </a:xfrm>
          <a:noFill/>
        </p:spPr>
        <p:txBody>
          <a:bodyPr anchor="ctr"/>
          <a:lstStyle>
            <a:lvl2pPr marL="342900" indent="0">
              <a:buNone/>
              <a:defRPr cap="none" baseline="0"/>
            </a:lvl2pPr>
            <a:lvl3pPr marL="55563" indent="-4763">
              <a:lnSpc>
                <a:spcPct val="100000"/>
              </a:lnSpc>
              <a:buFont typeface="Arial" panose="020B0604020202020204" pitchFamily="34" charset="0"/>
              <a:buNone/>
              <a:defRPr/>
            </a:lvl3pPr>
          </a:lstStyle>
          <a:p>
            <a:pPr lvl="2"/>
            <a:r>
              <a:rPr lang="en-US" dirty="0"/>
              <a:t>Click to enter the Date and time of the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158873"/>
          </a:xfrm>
          <a:noFill/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2"/>
          </a:xfrm>
        </p:spPr>
        <p:txBody>
          <a:bodyPr/>
          <a:lstStyle>
            <a:lvl1pPr marL="288925" indent="-288925">
              <a:lnSpc>
                <a:spcPct val="100000"/>
              </a:lnSpc>
              <a:defRPr sz="2400" b="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>
                <a:latin typeface="Yu Gothic" panose="020B0400000000000000" pitchFamily="34" charset="-128"/>
                <a:ea typeface="Yu Gothic" panose="020B0400000000000000" pitchFamily="34" charset="-128"/>
              </a:defRPr>
            </a:lvl4pPr>
            <a:lvl5pPr>
              <a:lnSpc>
                <a:spcPct val="100000"/>
              </a:lnSpc>
              <a:defRPr sz="1400">
                <a:latin typeface="Yu Gothic" panose="020B0400000000000000" pitchFamily="34" charset="-128"/>
                <a:ea typeface="Yu Gothic" panose="020B0400000000000000" pitchFamily="34" charset="-128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172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219200" y="685800"/>
            <a:ext cx="9753600" cy="4800600"/>
          </a:xfrm>
        </p:spPr>
        <p:txBody>
          <a:bodyPr anchor="ctr"/>
          <a:lstStyle>
            <a:lvl1pPr marL="457200" indent="-457200">
              <a:lnSpc>
                <a:spcPct val="100000"/>
              </a:lnSpc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2" y="6260705"/>
            <a:ext cx="2592288" cy="55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20838"/>
            <a:ext cx="5181600" cy="46275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20838"/>
            <a:ext cx="5334000" cy="46275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12800" y="6311901"/>
            <a:ext cx="1016000" cy="365125"/>
          </a:xfrm>
        </p:spPr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2" y="6260705"/>
            <a:ext cx="2592288" cy="550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2" y="6260705"/>
            <a:ext cx="2592288" cy="550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2" y="6260705"/>
            <a:ext cx="2592288" cy="550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12" y="6260705"/>
            <a:ext cx="2592288" cy="550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38200" y="1524001"/>
            <a:ext cx="10515600" cy="4635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3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15887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2"/>
            <a:ext cx="10515600" cy="4724399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1200" y="6311901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30BD5-7565-44F2-8CBF-7FBC0AB40C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418" y="6311901"/>
            <a:ext cx="1222920" cy="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9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44" r:id="rId3"/>
    <p:sldLayoutId id="2147483940" r:id="rId4"/>
    <p:sldLayoutId id="2147483941" r:id="rId5"/>
    <p:sldLayoutId id="2147483942" r:id="rId6"/>
    <p:sldLayoutId id="2147483943" r:id="rId7"/>
    <p:sldLayoutId id="2147483945" r:id="rId8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200" b="1" i="0" kern="1200" baseline="0">
          <a:solidFill>
            <a:srgbClr val="9D223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200"/>
        </a:spcBef>
        <a:buFont typeface="Wingdings" panose="05000000000000000000" pitchFamily="2" charset="2"/>
        <a:buChar char="§"/>
        <a:defRPr sz="2100" b="1" kern="1200">
          <a:solidFill>
            <a:schemeClr val="tx1"/>
          </a:solidFill>
          <a:latin typeface="Yu Gothic" panose="020B0400000000000000" pitchFamily="34" charset="-128"/>
          <a:ea typeface="Yu Gothic" panose="020B0400000000000000" pitchFamily="34" charset="-128"/>
          <a:cs typeface="+mn-cs"/>
        </a:defRPr>
      </a:lvl1pPr>
      <a:lvl2pPr marL="628650" indent="-285750" algn="l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Yu Gothic" panose="020B0400000000000000" pitchFamily="34" charset="-128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§"/>
        <a:defRPr sz="1500" kern="1200" baseline="0">
          <a:solidFill>
            <a:schemeClr val="tx1"/>
          </a:solidFill>
          <a:latin typeface="Yu Gothic" panose="020B0400000000000000" pitchFamily="34" charset="-128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iagarafalls.civicweb.net/filepro/documents/68548/?preview=70529&amp;attachmenturl=%2Fdocument%2F7047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2024 Development Charges Study:</a:t>
            </a:r>
            <a:br>
              <a:rPr lang="en-US" dirty="0" smtClean="0"/>
            </a:br>
            <a:r>
              <a:rPr lang="en-US" dirty="0" smtClean="0"/>
              <a:t>Draft DC Rates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49" y="76200"/>
            <a:ext cx="11557084" cy="741362"/>
          </a:xfrm>
        </p:spPr>
        <p:txBody>
          <a:bodyPr/>
          <a:lstStyle/>
          <a:p>
            <a:r>
              <a:rPr lang="en-US" dirty="0" smtClean="0"/>
              <a:t>Developer Information </a:t>
            </a:r>
            <a:r>
              <a:rPr lang="en-US" dirty="0" smtClean="0"/>
              <a:t>Session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99" b="8419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6200" y="6195590"/>
            <a:ext cx="7283514" cy="307566"/>
          </a:xfrm>
        </p:spPr>
        <p:txBody>
          <a:bodyPr>
            <a:noAutofit/>
          </a:bodyPr>
          <a:lstStyle/>
          <a:p>
            <a:pPr marL="57150" lvl="2">
              <a:lnSpc>
                <a:spcPct val="110000"/>
              </a:lnSpc>
            </a:pPr>
            <a:r>
              <a:rPr lang="en-US" b="0" dirty="0" smtClean="0"/>
              <a:t>CITY OF NIAGARA FALLS	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6200" y="6503156"/>
            <a:ext cx="7283514" cy="357611"/>
          </a:xfrm>
        </p:spPr>
        <p:txBody>
          <a:bodyPr>
            <a:normAutofit/>
          </a:bodyPr>
          <a:lstStyle/>
          <a:p>
            <a:pPr marL="57150" lvl="2"/>
            <a:r>
              <a:rPr lang="en-US" dirty="0" smtClean="0"/>
              <a:t>March 4</a:t>
            </a:r>
            <a:r>
              <a:rPr lang="en-US" b="0" dirty="0" smtClean="0"/>
              <a:t>, </a:t>
            </a:r>
            <a:r>
              <a:rPr lang="en-US" b="0" dirty="0" smtClean="0"/>
              <a:t>2024</a:t>
            </a:r>
            <a:endParaRPr lang="en-US" b="0" dirty="0"/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>
          <a:blip r:embed="rId3"/>
          <a:srcRect t="24334" b="24334"/>
          <a:stretch>
            <a:fillRect/>
          </a:stretch>
        </p:blipFill>
        <p:spPr>
          <a:xfrm>
            <a:off x="0" y="2136775"/>
            <a:ext cx="12192000" cy="4010025"/>
          </a:xfrm>
          <a:prstGeom prst="rect">
            <a:avLst/>
          </a:prstGeom>
          <a:solidFill>
            <a:srgbClr val="E7E6E6">
              <a:alpha val="70000"/>
            </a:srgb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6248347"/>
            <a:ext cx="129246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19" y="1429969"/>
            <a:ext cx="10140209" cy="4230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365128"/>
            <a:ext cx="10802416" cy="1158873"/>
          </a:xfrm>
        </p:spPr>
        <p:txBody>
          <a:bodyPr>
            <a:normAutofit/>
          </a:bodyPr>
          <a:lstStyle/>
          <a:p>
            <a:r>
              <a:rPr lang="en-CA" dirty="0" smtClean="0"/>
              <a:t>Summary of Capital Program (in Millions): 2024-2033</a:t>
            </a:r>
            <a:endParaRPr lang="en-CA" sz="1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32304" y="1412776"/>
            <a:ext cx="1008112" cy="424731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27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Development </a:t>
            </a:r>
            <a:r>
              <a:rPr lang="en-US" dirty="0" smtClean="0"/>
              <a:t>Charges Calculation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Draft development charges represent maximum permissible rates calculated under the </a:t>
            </a:r>
            <a:r>
              <a:rPr lang="en-US" i="1" dirty="0" smtClean="0"/>
              <a:t>Development Charges Act</a:t>
            </a:r>
          </a:p>
          <a:p>
            <a:endParaRPr lang="en-US" dirty="0" smtClean="0"/>
          </a:p>
          <a:p>
            <a:r>
              <a:rPr lang="en-US" dirty="0" smtClean="0"/>
              <a:t>Residential rates are based on the following unit types: </a:t>
            </a:r>
          </a:p>
          <a:p>
            <a:pPr lvl="1"/>
            <a:r>
              <a:rPr lang="en-US" dirty="0" smtClean="0"/>
              <a:t>Single and Semi-Detached </a:t>
            </a:r>
          </a:p>
          <a:p>
            <a:pPr lvl="1"/>
            <a:r>
              <a:rPr lang="en-US" dirty="0" smtClean="0"/>
              <a:t>Rows and Other Multiples</a:t>
            </a:r>
          </a:p>
          <a:p>
            <a:pPr lvl="1"/>
            <a:r>
              <a:rPr lang="en-US" dirty="0" smtClean="0"/>
              <a:t>Apartments</a:t>
            </a:r>
          </a:p>
          <a:p>
            <a:pPr lvl="1"/>
            <a:r>
              <a:rPr lang="en-US" dirty="0" smtClean="0"/>
              <a:t>Special Care Needs – </a:t>
            </a:r>
            <a:r>
              <a:rPr lang="en-US" b="1" dirty="0" smtClean="0"/>
              <a:t>NEW (aligns with Region)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 smtClean="0"/>
              <a:t>Non-residential rates have been calculated by differentiated area, consistent with the previous study</a:t>
            </a:r>
          </a:p>
          <a:p>
            <a:pPr lvl="1"/>
            <a:r>
              <a:rPr lang="en-US" dirty="0" smtClean="0"/>
              <a:t>Core Tourist Area</a:t>
            </a:r>
          </a:p>
          <a:p>
            <a:pPr lvl="1"/>
            <a:r>
              <a:rPr lang="en-US" dirty="0" smtClean="0"/>
              <a:t>Outside Core Tourist Area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341017"/>
            <a:ext cx="10515600" cy="1158873"/>
          </a:xfrm>
        </p:spPr>
        <p:txBody>
          <a:bodyPr/>
          <a:lstStyle/>
          <a:p>
            <a:r>
              <a:rPr lang="en-US" dirty="0" smtClean="0"/>
              <a:t>Fully Calculated Draft Residential Charges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287090"/>
              </p:ext>
            </p:extLst>
          </p:nvPr>
        </p:nvGraphicFramePr>
        <p:xfrm>
          <a:off x="911424" y="1844824"/>
          <a:ext cx="2892152" cy="308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152">
                  <a:extLst>
                    <a:ext uri="{9D8B030D-6E8A-4147-A177-3AD203B41FA5}">
                      <a16:colId xmlns:a16="http://schemas.microsoft.com/office/drawing/2014/main" val="3790182530"/>
                    </a:ext>
                  </a:extLst>
                </a:gridCol>
              </a:tblGrid>
              <a:tr h="557744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+mj-lt"/>
                        </a:rPr>
                        <a:t>$/Unit</a:t>
                      </a:r>
                      <a:endParaRPr lang="en-CA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871250"/>
                  </a:ext>
                </a:extLst>
              </a:tr>
              <a:tr h="632198">
                <a:tc>
                  <a:txBody>
                    <a:bodyPr/>
                    <a:lstStyle/>
                    <a:p>
                      <a:pPr algn="ctr"/>
                      <a:r>
                        <a:rPr lang="en-CA" b="0" u="none" dirty="0" smtClean="0">
                          <a:latin typeface="+mj-lt"/>
                        </a:rPr>
                        <a:t>Single/Detached</a:t>
                      </a:r>
                      <a:br>
                        <a:rPr lang="en-CA" b="0" u="none" dirty="0" smtClean="0">
                          <a:latin typeface="+mj-lt"/>
                        </a:rPr>
                      </a:br>
                      <a:r>
                        <a:rPr lang="en-CA" b="1" u="none" dirty="0" smtClean="0">
                          <a:latin typeface="+mj-lt"/>
                        </a:rPr>
                        <a:t>$39,647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275565"/>
                  </a:ext>
                </a:extLst>
              </a:tr>
              <a:tr h="632198">
                <a:tc>
                  <a:txBody>
                    <a:bodyPr/>
                    <a:lstStyle/>
                    <a:p>
                      <a:pPr algn="ctr"/>
                      <a:r>
                        <a:rPr lang="en-CA" u="none" dirty="0" smtClean="0">
                          <a:latin typeface="+mj-lt"/>
                        </a:rPr>
                        <a:t>Rows &amp; Multiples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5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$27,303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013529"/>
                  </a:ext>
                </a:extLst>
              </a:tr>
              <a:tr h="6321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50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Apartments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5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$19,673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165640"/>
                  </a:ext>
                </a:extLst>
              </a:tr>
              <a:tr h="63219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50" b="0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Special Care Needs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5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$12,022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9341517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865508"/>
              </p:ext>
            </p:extLst>
          </p:nvPr>
        </p:nvGraphicFramePr>
        <p:xfrm>
          <a:off x="4151784" y="1412776"/>
          <a:ext cx="5976664" cy="4737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50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</a:t>
            </a:r>
            <a:r>
              <a:rPr lang="en-US" dirty="0"/>
              <a:t>vs Current Rates Over 5-Year Phase-In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213894"/>
              </p:ext>
            </p:extLst>
          </p:nvPr>
        </p:nvGraphicFramePr>
        <p:xfrm>
          <a:off x="859363" y="1484386"/>
          <a:ext cx="5112568" cy="228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121028844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4939698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376679103"/>
                    </a:ext>
                  </a:extLst>
                </a:gridCol>
              </a:tblGrid>
              <a:tr h="4583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$/</a:t>
                      </a:r>
                      <a:r>
                        <a:rPr lang="en-US" sz="1400" dirty="0">
                          <a:latin typeface="+mj-lt"/>
                        </a:rPr>
                        <a:t>Single-Detached</a:t>
                      </a:r>
                      <a:r>
                        <a:rPr lang="en-US" sz="1400" baseline="0" dirty="0">
                          <a:latin typeface="+mj-lt"/>
                        </a:rPr>
                        <a:t> Unit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j-lt"/>
                        </a:rPr>
                        <a:t>Calculated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Change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2827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j-lt"/>
                        </a:rPr>
                        <a:t>Current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$17,239</a:t>
                      </a:r>
                      <a:endParaRPr lang="en-US" sz="1400" b="1" i="0" u="none" strike="noStrike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326850475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Year 1 - 2024 (80%)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$31,718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11578133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Year 2 - 2025 (85%)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$33,700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178433678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Year 3 - 2026 (90%)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$35,682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215518503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Year 4 - 2027 (95%)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$37,665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46866947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Year 5 - 2028 (100%)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$39,647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166816002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240016" y="1524000"/>
            <a:ext cx="5113784" cy="4652962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6286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Yu Gothic" panose="020B0400000000000000" pitchFamily="34" charset="-128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Yu Gothic" panose="020B0400000000000000" pitchFamily="34" charset="-128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DCA requires DC rates to be phased-in over 5-years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Rate increase due to: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Fulsome capital program update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Updates to development forecast 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Inclusion of new Secondary Plan Areas and associated projects 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DCs are frozen at site plan or rezoning (if applicable) 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8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9096923"/>
              </p:ext>
            </p:extLst>
          </p:nvPr>
        </p:nvGraphicFramePr>
        <p:xfrm>
          <a:off x="0" y="1340768"/>
          <a:ext cx="12072664" cy="494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365128"/>
            <a:ext cx="11593288" cy="1158873"/>
          </a:xfrm>
        </p:spPr>
        <p:txBody>
          <a:bodyPr>
            <a:normAutofit/>
          </a:bodyPr>
          <a:lstStyle/>
          <a:p>
            <a:r>
              <a:rPr lang="en-CA" dirty="0"/>
              <a:t>Residential Rate </a:t>
            </a:r>
            <a:r>
              <a:rPr lang="en-CA" dirty="0" smtClean="0"/>
              <a:t>Comparison ($/Single </a:t>
            </a:r>
            <a:r>
              <a:rPr lang="en-CA" dirty="0"/>
              <a:t>Detached Unit</a:t>
            </a:r>
            <a:r>
              <a:rPr lang="en-CA" dirty="0" smtClean="0"/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8328248" y="2832534"/>
            <a:ext cx="396571" cy="164418"/>
          </a:xfrm>
          <a:prstGeom prst="leftArrow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067581" y="4056670"/>
            <a:ext cx="396571" cy="164418"/>
          </a:xfrm>
          <a:prstGeom prst="leftArrow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9048328" y="1988840"/>
            <a:ext cx="396571" cy="164418"/>
          </a:xfrm>
          <a:prstGeom prst="leftArrow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3432" y="6371352"/>
            <a:ext cx="4384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Note: </a:t>
            </a:r>
            <a:r>
              <a:rPr lang="en-US" sz="1000" dirty="0" smtClean="0">
                <a:latin typeface="+mj-lt"/>
              </a:rPr>
              <a:t>Year (XXX) represents the year the DC By-law was implemented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0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365128"/>
            <a:ext cx="11161240" cy="1158873"/>
          </a:xfrm>
        </p:spPr>
        <p:txBody>
          <a:bodyPr>
            <a:normAutofit/>
          </a:bodyPr>
          <a:lstStyle/>
          <a:p>
            <a:r>
              <a:rPr lang="en-CA" dirty="0" smtClean="0"/>
              <a:t>Fully Calculated Draft Non-Residential Rates</a:t>
            </a:r>
            <a:br>
              <a:rPr lang="en-CA" dirty="0" smtClean="0"/>
            </a:br>
            <a:r>
              <a:rPr lang="en-US" dirty="0"/>
              <a:t>Core Tourist Area/Outside Core Tourist Area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23594"/>
              </p:ext>
            </p:extLst>
          </p:nvPr>
        </p:nvGraphicFramePr>
        <p:xfrm>
          <a:off x="7248128" y="5568021"/>
          <a:ext cx="2892152" cy="632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152">
                  <a:extLst>
                    <a:ext uri="{9D8B030D-6E8A-4147-A177-3AD203B41FA5}">
                      <a16:colId xmlns:a16="http://schemas.microsoft.com/office/drawing/2014/main" val="3790182530"/>
                    </a:ext>
                  </a:extLst>
                </a:gridCol>
              </a:tblGrid>
              <a:tr h="296148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+mj-lt"/>
                        </a:rPr>
                        <a:t>Outside Core Tourist </a:t>
                      </a:r>
                      <a:r>
                        <a:rPr lang="en-CA" dirty="0" smtClean="0">
                          <a:latin typeface="+mj-lt"/>
                        </a:rPr>
                        <a:t>Area</a:t>
                      </a:r>
                      <a:endParaRPr lang="en-CA" dirty="0" smtClean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871250"/>
                  </a:ext>
                </a:extLst>
              </a:tr>
              <a:tr h="335681">
                <a:tc>
                  <a:txBody>
                    <a:bodyPr/>
                    <a:lstStyle/>
                    <a:p>
                      <a:pPr algn="ctr"/>
                      <a:r>
                        <a:rPr lang="en-CA" b="1" u="none" dirty="0" smtClean="0">
                          <a:latin typeface="+mj-lt"/>
                        </a:rPr>
                        <a:t>$</a:t>
                      </a:r>
                      <a:r>
                        <a:rPr lang="en-CA" b="1" u="none" dirty="0" smtClean="0">
                          <a:latin typeface="+mj-lt"/>
                        </a:rPr>
                        <a:t>139.68/m2 or $12.98/sf</a:t>
                      </a:r>
                      <a:endParaRPr lang="en-CA" b="1" u="none" dirty="0" smtClean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480166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28581"/>
              </p:ext>
            </p:extLst>
          </p:nvPr>
        </p:nvGraphicFramePr>
        <p:xfrm>
          <a:off x="1451496" y="5568021"/>
          <a:ext cx="2892152" cy="699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152">
                  <a:extLst>
                    <a:ext uri="{9D8B030D-6E8A-4147-A177-3AD203B41FA5}">
                      <a16:colId xmlns:a16="http://schemas.microsoft.com/office/drawing/2014/main" val="37901825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latin typeface="+mj-lt"/>
                        </a:rPr>
                        <a:t>Core Tourist </a:t>
                      </a:r>
                      <a:r>
                        <a:rPr lang="en-CA" dirty="0" smtClean="0">
                          <a:latin typeface="+mj-lt"/>
                        </a:rPr>
                        <a:t>Area</a:t>
                      </a:r>
                      <a:endParaRPr lang="en-CA" dirty="0" smtClean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871250"/>
                  </a:ext>
                </a:extLst>
              </a:tr>
              <a:tr h="402658">
                <a:tc>
                  <a:txBody>
                    <a:bodyPr/>
                    <a:lstStyle/>
                    <a:p>
                      <a:pPr algn="ctr"/>
                      <a:r>
                        <a:rPr lang="en-CA" b="1" u="none" dirty="0" smtClean="0">
                          <a:latin typeface="+mj-lt"/>
                        </a:rPr>
                        <a:t>$</a:t>
                      </a:r>
                      <a:r>
                        <a:rPr lang="en-CA" b="1" u="none" dirty="0" smtClean="0">
                          <a:latin typeface="+mj-lt"/>
                        </a:rPr>
                        <a:t>139.78/m2</a:t>
                      </a:r>
                      <a:r>
                        <a:rPr lang="en-CA" b="1" u="none" baseline="0" dirty="0" smtClean="0">
                          <a:latin typeface="+mj-lt"/>
                        </a:rPr>
                        <a:t> or $13.00/sf</a:t>
                      </a:r>
                      <a:endParaRPr lang="en-CA" b="1" u="none" dirty="0" smtClean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275565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729672"/>
              </p:ext>
            </p:extLst>
          </p:nvPr>
        </p:nvGraphicFramePr>
        <p:xfrm>
          <a:off x="479376" y="1988840"/>
          <a:ext cx="5256584" cy="335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200837"/>
              </p:ext>
            </p:extLst>
          </p:nvPr>
        </p:nvGraphicFramePr>
        <p:xfrm>
          <a:off x="6023992" y="2060848"/>
          <a:ext cx="5112568" cy="3281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510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</a:t>
            </a:r>
            <a:r>
              <a:rPr lang="en-US" dirty="0"/>
              <a:t>vs Current Rates Over 5-Year Phase-In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870456"/>
              </p:ext>
            </p:extLst>
          </p:nvPr>
        </p:nvGraphicFramePr>
        <p:xfrm>
          <a:off x="859363" y="1484386"/>
          <a:ext cx="5112568" cy="228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61">
                  <a:extLst>
                    <a:ext uri="{9D8B030D-6E8A-4147-A177-3AD203B41FA5}">
                      <a16:colId xmlns:a16="http://schemas.microsoft.com/office/drawing/2014/main" val="1210288444"/>
                    </a:ext>
                  </a:extLst>
                </a:gridCol>
                <a:gridCol w="1101667">
                  <a:extLst>
                    <a:ext uri="{9D8B030D-6E8A-4147-A177-3AD203B41FA5}">
                      <a16:colId xmlns:a16="http://schemas.microsoft.com/office/drawing/2014/main" val="1493969800"/>
                    </a:ext>
                  </a:extLst>
                </a:gridCol>
                <a:gridCol w="1079320">
                  <a:extLst>
                    <a:ext uri="{9D8B030D-6E8A-4147-A177-3AD203B41FA5}">
                      <a16:colId xmlns:a16="http://schemas.microsoft.com/office/drawing/2014/main" val="1358673741"/>
                    </a:ext>
                  </a:extLst>
                </a:gridCol>
                <a:gridCol w="1079320">
                  <a:extLst>
                    <a:ext uri="{9D8B030D-6E8A-4147-A177-3AD203B41FA5}">
                      <a16:colId xmlns:a16="http://schemas.microsoft.com/office/drawing/2014/main" val="376679103"/>
                    </a:ext>
                  </a:extLst>
                </a:gridCol>
              </a:tblGrid>
              <a:tr h="4583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$/OCTA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lt"/>
                        </a:rPr>
                        <a:t>Calculated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lt"/>
                        </a:rPr>
                        <a:t>$/m2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Calculated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$/sf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Change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2827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Current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$57.26</a:t>
                      </a:r>
                      <a:endParaRPr lang="en-US" sz="1200" b="1" i="0" u="none" strike="noStrike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$5.32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326850475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Year 1 - 2024 (80%)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$111.82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$10.39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11578133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Year 2 - 2025 (85%)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$118.81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$11.04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178433678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Year 3 - 2026 (90%)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$125.80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$11.69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215518503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Year 4 - 2027 (95%)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$132.79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$12.34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46866947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 Year 5 - 2028 (100%)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$139.78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$13.00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166816002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240016" y="1523999"/>
            <a:ext cx="5113784" cy="4696225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88925" indent="-288925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6286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Yu Gothic" panose="020B0400000000000000" pitchFamily="34" charset="-128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Yu Gothic" panose="020B0400000000000000" pitchFamily="34" charset="-128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DCA requires DC rates to be phased-in over 5-years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Rate increase due to: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Fulsome capital program update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Updates to development forecast 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Inclusion of new Secondary Plan Areas and associated projects 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DCs are frozen at site plan or rezoning (if applicable) </a:t>
            </a:r>
          </a:p>
          <a:p>
            <a:pPr fontAlgn="auto">
              <a:spcAft>
                <a:spcPts val="0"/>
              </a:spcAft>
            </a:pPr>
            <a:endParaRPr lang="en-US" dirty="0"/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282921"/>
              </p:ext>
            </p:extLst>
          </p:nvPr>
        </p:nvGraphicFramePr>
        <p:xfrm>
          <a:off x="822213" y="3933056"/>
          <a:ext cx="5112568" cy="22871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9411">
                  <a:extLst>
                    <a:ext uri="{9D8B030D-6E8A-4147-A177-3AD203B41FA5}">
                      <a16:colId xmlns:a16="http://schemas.microsoft.com/office/drawing/2014/main" val="1210288444"/>
                    </a:ext>
                  </a:extLst>
                </a:gridCol>
                <a:gridCol w="1064517">
                  <a:extLst>
                    <a:ext uri="{9D8B030D-6E8A-4147-A177-3AD203B41FA5}">
                      <a16:colId xmlns:a16="http://schemas.microsoft.com/office/drawing/2014/main" val="1493969800"/>
                    </a:ext>
                  </a:extLst>
                </a:gridCol>
                <a:gridCol w="1079320">
                  <a:extLst>
                    <a:ext uri="{9D8B030D-6E8A-4147-A177-3AD203B41FA5}">
                      <a16:colId xmlns:a16="http://schemas.microsoft.com/office/drawing/2014/main" val="2124607744"/>
                    </a:ext>
                  </a:extLst>
                </a:gridCol>
                <a:gridCol w="1079320">
                  <a:extLst>
                    <a:ext uri="{9D8B030D-6E8A-4147-A177-3AD203B41FA5}">
                      <a16:colId xmlns:a16="http://schemas.microsoft.com/office/drawing/2014/main" val="376679103"/>
                    </a:ext>
                  </a:extLst>
                </a:gridCol>
              </a:tblGrid>
              <a:tr h="4583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$/CTA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lt"/>
                        </a:rPr>
                        <a:t>Calculated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lt"/>
                        </a:rPr>
                        <a:t>$/m2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Calculated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$/sf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j-lt"/>
                        </a:rPr>
                        <a:t>Change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428272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+mj-lt"/>
                        </a:rPr>
                        <a:t>Current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effectLst/>
                          <a:latin typeface="+mj-lt"/>
                          <a:ea typeface="Yu Gothic" panose="020B0400000000000000" pitchFamily="34" charset="-128"/>
                        </a:rPr>
                        <a:t>$33.68</a:t>
                      </a:r>
                      <a:endParaRPr lang="en-US" sz="1200" b="1" i="0" u="none" strike="noStrike" dirty="0"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$3.13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326850475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Year 1 - 2024 (80%) </a:t>
                      </a:r>
                      <a:endParaRPr lang="en-US" sz="1200" b="0" i="0" u="none" strike="noStrike" dirty="0"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$111.75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$10.38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11578133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Year 2 - 2025 (85%) </a:t>
                      </a:r>
                      <a:endParaRPr lang="en-US" sz="1200" b="0" i="0" u="none" strike="noStrike" dirty="0"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$118.73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$11.03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178433678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Year 3 - 2026 (90%) </a:t>
                      </a:r>
                      <a:endParaRPr lang="en-US" sz="1200" b="0" i="0" u="none" strike="noStrike" dirty="0"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$125.72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$11.68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215518503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 Year 4 - 2027 (95%) </a:t>
                      </a:r>
                      <a:endParaRPr lang="en-US" sz="1200" b="0" i="0" u="none" strike="noStrike" dirty="0"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$132.70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$12.33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46866947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 Year 5 - 2028 (100%) </a:t>
                      </a:r>
                      <a:endParaRPr lang="en-US" sz="1200" b="1" i="0" u="none" strike="noStrike" dirty="0">
                        <a:effectLst/>
                        <a:latin typeface="+mj-lt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$139.68 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b" latinLnBrk="0" hangingPunct="1"/>
                      <a:r>
                        <a:rPr lang="en-US" sz="1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$12.98</a:t>
                      </a:r>
                    </a:p>
                  </a:txBody>
                  <a:tcPr marL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5%</a:t>
                      </a:r>
                    </a:p>
                  </a:txBody>
                  <a:tcPr marL="0" marT="0" marB="0" anchor="ctr"/>
                </a:tc>
                <a:extLst>
                  <a:ext uri="{0D108BD9-81ED-4DB2-BD59-A6C34878D82A}">
                    <a16:rowId xmlns:a16="http://schemas.microsoft.com/office/drawing/2014/main" val="166816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88629"/>
              </p:ext>
            </p:extLst>
          </p:nvPr>
        </p:nvGraphicFramePr>
        <p:xfrm>
          <a:off x="119336" y="1292584"/>
          <a:ext cx="11845843" cy="507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3" y="365128"/>
            <a:ext cx="11773836" cy="1158873"/>
          </a:xfrm>
        </p:spPr>
        <p:txBody>
          <a:bodyPr/>
          <a:lstStyle/>
          <a:p>
            <a:r>
              <a:rPr lang="en-CA" dirty="0" smtClean="0"/>
              <a:t>Commercial Rate Comparison ($/Square Metre)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6528048" y="4077072"/>
            <a:ext cx="396571" cy="144016"/>
          </a:xfrm>
          <a:prstGeom prst="leftArrow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7464152" y="2420744"/>
            <a:ext cx="396571" cy="144016"/>
          </a:xfrm>
          <a:prstGeom prst="leftArrow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04112" y="2979530"/>
            <a:ext cx="396571" cy="144016"/>
          </a:xfrm>
          <a:prstGeom prst="leftArrow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240016" y="4869160"/>
            <a:ext cx="396571" cy="144016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7123724" y="3163149"/>
            <a:ext cx="396571" cy="144016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7464151" y="2584512"/>
            <a:ext cx="396571" cy="144016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11208568" y="3429000"/>
            <a:ext cx="396571" cy="144016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56717" y="3377897"/>
            <a:ext cx="1281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Core Tourist Area</a:t>
            </a:r>
            <a:endParaRPr lang="en-US" sz="1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65816" y="3707288"/>
            <a:ext cx="18020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Outside Core Tourist Area</a:t>
            </a:r>
            <a:endParaRPr lang="en-US" sz="1000" b="1" dirty="0">
              <a:latin typeface="+mj-lt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11208568" y="3756830"/>
            <a:ext cx="396571" cy="144016"/>
          </a:xfrm>
          <a:prstGeom prst="leftArrow">
            <a:avLst/>
          </a:prstGeom>
          <a:solidFill>
            <a:schemeClr val="tx2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83432" y="6371352"/>
            <a:ext cx="43845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Note: </a:t>
            </a:r>
            <a:r>
              <a:rPr lang="en-US" sz="1000" dirty="0" smtClean="0">
                <a:latin typeface="+mj-lt"/>
              </a:rPr>
              <a:t>Year (XXX) represents the year the DC By-law was implemented</a:t>
            </a:r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66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Policy </a:t>
            </a:r>
            <a:r>
              <a:rPr lang="en-US" dirty="0" smtClean="0"/>
              <a:t>Considerations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Recommend new Industrial Grant Program </a:t>
            </a:r>
          </a:p>
          <a:p>
            <a:pPr lvl="1"/>
            <a:r>
              <a:rPr lang="en-CA" dirty="0" smtClean="0"/>
              <a:t>100% exemption currently provided for industrial development</a:t>
            </a:r>
          </a:p>
          <a:p>
            <a:pPr lvl="1"/>
            <a:r>
              <a:rPr lang="en-CA" dirty="0" smtClean="0"/>
              <a:t>Establish program outside of DC By-law, can be capped/changed outside of DC by-law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Recommend CIP Policies be external to DC By-law </a:t>
            </a:r>
          </a:p>
          <a:p>
            <a:pPr lvl="1"/>
            <a:r>
              <a:rPr lang="en-CA" dirty="0" smtClean="0"/>
              <a:t>Reference CIP policies rather than include exemption directly in by-law </a:t>
            </a:r>
          </a:p>
          <a:p>
            <a:pPr lvl="1"/>
            <a:r>
              <a:rPr lang="en-CA" dirty="0" smtClean="0"/>
              <a:t>Allow for changes to DC exemptions outside of by-law update 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Other Policy Considerations </a:t>
            </a:r>
          </a:p>
          <a:p>
            <a:pPr lvl="1"/>
            <a:r>
              <a:rPr lang="en-CA" dirty="0" smtClean="0"/>
              <a:t>Add exemption for places of worship</a:t>
            </a:r>
          </a:p>
          <a:p>
            <a:pPr lvl="1"/>
            <a:r>
              <a:rPr lang="en-CA" dirty="0" smtClean="0"/>
              <a:t>Add DC rate for Special Care/Special Needs Dwellings</a:t>
            </a:r>
            <a:endParaRPr lang="en-CA" dirty="0"/>
          </a:p>
          <a:p>
            <a:pPr lvl="1"/>
            <a:r>
              <a:rPr lang="en-CA" dirty="0" smtClean="0"/>
              <a:t>Review area-specific rates for the Core Tourist Area/Outside Core Tourist </a:t>
            </a:r>
            <a:r>
              <a:rPr lang="en-CA" dirty="0" smtClean="0"/>
              <a:t>Area</a:t>
            </a:r>
          </a:p>
          <a:p>
            <a:pPr lvl="1"/>
            <a:r>
              <a:rPr lang="en-CA" dirty="0" smtClean="0"/>
              <a:t>Allow DCs to be deferred and payable upon occupa</a:t>
            </a:r>
            <a:r>
              <a:rPr lang="en-CA" dirty="0" smtClean="0"/>
              <a:t>ncy instead of building permit</a:t>
            </a: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b="1" dirty="0"/>
              <a:t>Requirements of DCA </a:t>
            </a:r>
          </a:p>
          <a:p>
            <a:pPr lvl="1"/>
            <a:r>
              <a:rPr lang="en-CA" dirty="0" smtClean="0"/>
              <a:t>Council can choose to discount or implement lower DC rates but will require funding from non-DC revenue sources (e.g. property taxes and/or utility rates)</a:t>
            </a:r>
          </a:p>
        </p:txBody>
      </p:sp>
    </p:spTree>
    <p:extLst>
      <p:ext uri="{BB962C8B-B14F-4D97-AF65-F5344CB8AC3E}">
        <p14:creationId xmlns:p14="http://schemas.microsoft.com/office/powerpoint/2010/main" val="28334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DC Study Timeline – Key Dates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>
                <a:latin typeface="+mj-lt"/>
              </a:rPr>
              <a:pPr/>
              <a:t>18</a:t>
            </a:fld>
            <a:endParaRPr lang="en-US" dirty="0">
              <a:latin typeface="+mj-lt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192652"/>
              </p:ext>
            </p:extLst>
          </p:nvPr>
        </p:nvGraphicFramePr>
        <p:xfrm>
          <a:off x="838200" y="1524001"/>
          <a:ext cx="902855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2149">
                  <a:extLst>
                    <a:ext uri="{9D8B030D-6E8A-4147-A177-3AD203B41FA5}">
                      <a16:colId xmlns:a16="http://schemas.microsoft.com/office/drawing/2014/main" val="3567311361"/>
                    </a:ext>
                  </a:extLst>
                </a:gridCol>
                <a:gridCol w="5336403">
                  <a:extLst>
                    <a:ext uri="{9D8B030D-6E8A-4147-A177-3AD203B41FA5}">
                      <a16:colId xmlns:a16="http://schemas.microsoft.com/office/drawing/2014/main" val="2893435555"/>
                    </a:ext>
                  </a:extLst>
                </a:gridCol>
              </a:tblGrid>
              <a:tr h="2936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Item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Date /Comments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326889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Council Information Session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February</a:t>
                      </a:r>
                      <a:r>
                        <a:rPr lang="en-US" sz="1400" baseline="0" dirty="0" smtClean="0">
                          <a:latin typeface="+mj-lt"/>
                        </a:rPr>
                        <a:t> 27</a:t>
                      </a:r>
                      <a:r>
                        <a:rPr lang="en-US" sz="1400" baseline="30000" dirty="0" smtClean="0">
                          <a:latin typeface="+mj-lt"/>
                        </a:rPr>
                        <a:t>th</a:t>
                      </a:r>
                      <a:r>
                        <a:rPr lang="en-US" sz="1400" baseline="0" dirty="0" smtClean="0">
                          <a:latin typeface="+mj-lt"/>
                        </a:rPr>
                        <a:t> 2024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299103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Developer Consultation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March 4</a:t>
                      </a:r>
                      <a:r>
                        <a:rPr lang="en-US" sz="1400" baseline="30000" dirty="0" smtClean="0">
                          <a:latin typeface="+mj-lt"/>
                        </a:rPr>
                        <a:t>th</a:t>
                      </a:r>
                      <a:r>
                        <a:rPr lang="en-US" sz="1400" dirty="0" smtClean="0">
                          <a:latin typeface="+mj-lt"/>
                        </a:rPr>
                        <a:t>,</a:t>
                      </a:r>
                      <a:r>
                        <a:rPr lang="en-US" sz="1400" baseline="0" dirty="0" smtClean="0">
                          <a:latin typeface="+mj-lt"/>
                        </a:rPr>
                        <a:t> 2024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87387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Prepare Draft DC Background Study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+mj-lt"/>
                        </a:rPr>
                        <a:t>February/March 202</a:t>
                      </a:r>
                      <a:r>
                        <a:rPr lang="en-US" sz="1400" dirty="0" smtClean="0">
                          <a:latin typeface="+mj-lt"/>
                        </a:rPr>
                        <a:t>4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226081"/>
                  </a:ext>
                </a:extLst>
              </a:tr>
              <a:tr h="499279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Release DC Background Study to Public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March 28</a:t>
                      </a:r>
                      <a:r>
                        <a:rPr lang="en-US" sz="1400" b="1" baseline="30000" dirty="0" smtClean="0">
                          <a:latin typeface="+mj-lt"/>
                        </a:rPr>
                        <a:t>th</a:t>
                      </a:r>
                      <a:r>
                        <a:rPr lang="en-US" sz="1400" b="1" dirty="0" smtClean="0">
                          <a:latin typeface="+mj-lt"/>
                        </a:rPr>
                        <a:t>, 2024 or earlier</a:t>
                      </a:r>
                    </a:p>
                    <a:p>
                      <a:r>
                        <a:rPr lang="en-US" sz="1400" b="1" dirty="0" smtClean="0">
                          <a:latin typeface="+mj-lt"/>
                        </a:rPr>
                        <a:t>(60 days before DC By-law</a:t>
                      </a:r>
                      <a:r>
                        <a:rPr lang="en-US" sz="1400" b="1" baseline="0" dirty="0" smtClean="0">
                          <a:latin typeface="+mj-lt"/>
                        </a:rPr>
                        <a:t>)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772929"/>
                  </a:ext>
                </a:extLst>
              </a:tr>
              <a:tr h="30165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Notice of Public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April 10</a:t>
                      </a:r>
                      <a:r>
                        <a:rPr lang="en-US" sz="1400" baseline="30000" dirty="0" smtClean="0">
                          <a:latin typeface="+mj-lt"/>
                        </a:rPr>
                        <a:t>th</a:t>
                      </a:r>
                      <a:r>
                        <a:rPr lang="en-US" sz="1400" dirty="0" smtClean="0">
                          <a:latin typeface="+mj-lt"/>
                        </a:rPr>
                        <a:t>,</a:t>
                      </a:r>
                      <a:r>
                        <a:rPr lang="en-US" sz="1400" baseline="0" dirty="0" smtClean="0">
                          <a:latin typeface="+mj-lt"/>
                        </a:rPr>
                        <a:t> 2024 (20 days before meeting)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88538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Statutory Public Meeting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April 30</a:t>
                      </a:r>
                      <a:r>
                        <a:rPr lang="en-US" sz="1400" baseline="30000" dirty="0" smtClean="0">
                          <a:latin typeface="+mj-lt"/>
                        </a:rPr>
                        <a:t>th</a:t>
                      </a:r>
                      <a:r>
                        <a:rPr lang="en-US" sz="1400" dirty="0" smtClean="0">
                          <a:latin typeface="+mj-lt"/>
                        </a:rPr>
                        <a:t>, 2024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521398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DC By-law Passage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May 28</a:t>
                      </a:r>
                      <a:r>
                        <a:rPr lang="en-US" sz="1400" b="1" baseline="30000" dirty="0" smtClean="0">
                          <a:latin typeface="+mj-lt"/>
                        </a:rPr>
                        <a:t>th</a:t>
                      </a:r>
                      <a:r>
                        <a:rPr lang="en-US" sz="1400" b="1" baseline="0" dirty="0" smtClean="0">
                          <a:latin typeface="+mj-lt"/>
                        </a:rPr>
                        <a:t>, 2024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638695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Notice of By-law Passage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June 2024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718469"/>
                  </a:ext>
                </a:extLst>
              </a:tr>
              <a:tr h="29369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Appeal Period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40 days after DC By-law passage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732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728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 Discuss...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Background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Development </a:t>
            </a:r>
            <a:r>
              <a:rPr lang="en-US" dirty="0"/>
              <a:t>Forecast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DC Capital Programs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Draft Calculated DC Rates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Rate Comparison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DC Policy Considerations 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3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564904"/>
            <a:ext cx="10515600" cy="1158873"/>
          </a:xfrm>
        </p:spPr>
        <p:txBody>
          <a:bodyPr/>
          <a:lstStyle/>
          <a:p>
            <a:r>
              <a:rPr lang="en-CA" dirty="0" smtClean="0"/>
              <a:t>Questions?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564904"/>
            <a:ext cx="10515600" cy="1158873"/>
          </a:xfrm>
        </p:spPr>
        <p:txBody>
          <a:bodyPr/>
          <a:lstStyle/>
          <a:p>
            <a:r>
              <a:rPr lang="en-CA" dirty="0" smtClean="0"/>
              <a:t>Additional Slides for Discussion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57150"/>
            <a:ext cx="55816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City’s </a:t>
            </a:r>
            <a:r>
              <a:rPr lang="en-US" dirty="0" smtClean="0"/>
              <a:t>Existing DC By-law </a:t>
            </a:r>
            <a:r>
              <a:rPr lang="en-CA" dirty="0" smtClean="0"/>
              <a:t>2019-69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200"/>
              </a:spcAft>
            </a:pPr>
            <a:r>
              <a:rPr lang="en-US" sz="2800" dirty="0" smtClean="0"/>
              <a:t>By-law </a:t>
            </a:r>
            <a:r>
              <a:rPr lang="en-US" sz="2800" dirty="0" smtClean="0"/>
              <a:t>2019-69 expires </a:t>
            </a:r>
            <a:r>
              <a:rPr lang="en-US" sz="2800" b="1" dirty="0" smtClean="0"/>
              <a:t>July 9, </a:t>
            </a:r>
            <a:r>
              <a:rPr lang="en-US" sz="2800" b="1" dirty="0" smtClean="0"/>
              <a:t>2024</a:t>
            </a:r>
            <a:endParaRPr lang="en-US" sz="2800" b="1" dirty="0"/>
          </a:p>
          <a:p>
            <a:pPr lvl="1" fontAlgn="auto">
              <a:spcBef>
                <a:spcPts val="0"/>
              </a:spcBef>
              <a:spcAft>
                <a:spcPts val="200"/>
              </a:spcAft>
            </a:pPr>
            <a:endParaRPr lang="en-US" sz="2500" dirty="0"/>
          </a:p>
          <a:p>
            <a:pPr fontAlgn="auto">
              <a:spcBef>
                <a:spcPts val="0"/>
              </a:spcBef>
              <a:spcAft>
                <a:spcPts val="200"/>
              </a:spcAft>
            </a:pPr>
            <a:r>
              <a:rPr lang="en-US" sz="2800" dirty="0" smtClean="0"/>
              <a:t>Includes development charges for the following services: 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400" dirty="0" smtClean="0"/>
              <a:t>General Government (studies), Library</a:t>
            </a:r>
            <a:r>
              <a:rPr lang="en-US" sz="2400" dirty="0"/>
              <a:t>, </a:t>
            </a:r>
            <a:r>
              <a:rPr lang="en-US" sz="2400" dirty="0" smtClean="0"/>
              <a:t>Parks </a:t>
            </a:r>
            <a:r>
              <a:rPr lang="en-US" sz="2400" dirty="0"/>
              <a:t>and Recreation, </a:t>
            </a:r>
            <a:r>
              <a:rPr lang="en-US" sz="2400" dirty="0" smtClean="0"/>
              <a:t>Public Works and Fleet</a:t>
            </a:r>
            <a:r>
              <a:rPr lang="en-US" sz="2400" dirty="0" smtClean="0"/>
              <a:t>, </a:t>
            </a:r>
            <a:r>
              <a:rPr lang="en-US" sz="2400" dirty="0" smtClean="0"/>
              <a:t>Roads </a:t>
            </a:r>
            <a:r>
              <a:rPr lang="en-US" sz="2400" dirty="0" smtClean="0"/>
              <a:t>and </a:t>
            </a:r>
            <a:r>
              <a:rPr lang="en-US" sz="2400" dirty="0" smtClean="0"/>
              <a:t>Related, Sidewalks, </a:t>
            </a:r>
            <a:r>
              <a:rPr lang="en-US" sz="2400" dirty="0" smtClean="0"/>
              <a:t>Storm, Water and Wastewater</a:t>
            </a:r>
          </a:p>
          <a:p>
            <a:pPr fontAlgn="auto">
              <a:spcBef>
                <a:spcPts val="0"/>
              </a:spcBef>
              <a:spcAft>
                <a:spcPts val="200"/>
              </a:spcAft>
            </a:pPr>
            <a:endParaRPr lang="en-US" sz="2500" dirty="0"/>
          </a:p>
          <a:p>
            <a:pPr fontAlgn="auto">
              <a:spcBef>
                <a:spcPts val="0"/>
              </a:spcBef>
              <a:spcAft>
                <a:spcPts val="200"/>
              </a:spcAft>
            </a:pPr>
            <a:r>
              <a:rPr lang="en-US" sz="2800" dirty="0" smtClean="0"/>
              <a:t>Goal of </a:t>
            </a:r>
            <a:r>
              <a:rPr lang="en-US" sz="2800" dirty="0"/>
              <a:t>the </a:t>
            </a:r>
            <a:r>
              <a:rPr lang="en-US" sz="2800" dirty="0" smtClean="0"/>
              <a:t>2024 </a:t>
            </a:r>
            <a:r>
              <a:rPr lang="en-US" sz="2800" dirty="0"/>
              <a:t>DC </a:t>
            </a:r>
            <a:r>
              <a:rPr lang="en-US" sz="2800" dirty="0" smtClean="0"/>
              <a:t>By-law update is </a:t>
            </a:r>
            <a:r>
              <a:rPr lang="en-US" sz="2800" dirty="0"/>
              <a:t>to repeal the existing </a:t>
            </a:r>
            <a:r>
              <a:rPr lang="en-US" sz="2800" dirty="0" smtClean="0"/>
              <a:t>by-law </a:t>
            </a:r>
            <a:r>
              <a:rPr lang="en-US" sz="2800" dirty="0"/>
              <a:t>and update the DC rates </a:t>
            </a:r>
            <a:r>
              <a:rPr lang="en-US" sz="2800" dirty="0" smtClean="0"/>
              <a:t>with new </a:t>
            </a:r>
            <a:r>
              <a:rPr lang="en-US" sz="2800" dirty="0"/>
              <a:t>information </a:t>
            </a:r>
            <a:endParaRPr lang="en-US" sz="2800" dirty="0" smtClean="0"/>
          </a:p>
          <a:p>
            <a:pPr fontAlgn="auto">
              <a:spcBef>
                <a:spcPts val="0"/>
              </a:spcBef>
              <a:spcAft>
                <a:spcPts val="200"/>
              </a:spcAft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200"/>
              </a:spcAft>
            </a:pPr>
            <a:r>
              <a:rPr lang="en-US" sz="2800" dirty="0" smtClean="0"/>
              <a:t>Draft development forecast, historical inventories and capital programs were presented to Council on February 27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sz="2400" dirty="0">
                <a:hlinkClick r:id="rId3"/>
              </a:rPr>
              <a:t>https://niagarafalls.civicweb.net/filepro/documents/68548/?preview=70529&amp;attachmenturl=%</a:t>
            </a:r>
            <a:r>
              <a:rPr lang="en-US" sz="2400" dirty="0" smtClean="0">
                <a:hlinkClick r:id="rId3"/>
              </a:rPr>
              <a:t>2Fdocument%2F70473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>
                <a:latin typeface="+mj-lt"/>
              </a:rPr>
              <a:pPr/>
              <a:t>2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24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Charges Study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1708883" y="1524001"/>
            <a:ext cx="8774233" cy="4267201"/>
            <a:chOff x="152400" y="1373187"/>
            <a:chExt cx="8709267" cy="4780176"/>
          </a:xfrm>
          <a:effectLst/>
        </p:grpSpPr>
        <p:grpSp>
          <p:nvGrpSpPr>
            <p:cNvPr id="114" name="Group 113"/>
            <p:cNvGrpSpPr/>
            <p:nvPr/>
          </p:nvGrpSpPr>
          <p:grpSpPr>
            <a:xfrm>
              <a:off x="152400" y="1373187"/>
              <a:ext cx="8709267" cy="4780176"/>
              <a:chOff x="-385482" y="1370013"/>
              <a:chExt cx="9914963" cy="4783367"/>
            </a:xfrm>
          </p:grpSpPr>
          <p:sp>
            <p:nvSpPr>
              <p:cNvPr id="122" name="Rounded Rectangle 121"/>
              <p:cNvSpPr/>
              <p:nvPr/>
            </p:nvSpPr>
            <p:spPr>
              <a:xfrm>
                <a:off x="-385482" y="1370013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Growth / Development Forecast</a:t>
                </a:r>
              </a:p>
              <a:p>
                <a:pPr algn="ctr"/>
                <a:r>
                  <a:rPr lang="en-US" sz="1100" dirty="0">
                    <a:latin typeface="+mj-lt"/>
                  </a:rPr>
                  <a:t>Amount, type and location of development</a:t>
                </a:r>
                <a:endParaRPr lang="en-CA" sz="1100" dirty="0">
                  <a:latin typeface="+mj-lt"/>
                </a:endParaRP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3048000" y="1370013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Growth-Related Capital Needs</a:t>
                </a:r>
              </a:p>
              <a:p>
                <a:pPr algn="ctr"/>
                <a:r>
                  <a:rPr lang="en-US" sz="1100" dirty="0">
                    <a:latin typeface="+mj-lt"/>
                  </a:rPr>
                  <a:t>What will we need to build?</a:t>
                </a:r>
                <a:endParaRPr lang="en-CA" sz="1100" dirty="0">
                  <a:latin typeface="+mj-lt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-385482" y="2674541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b="1" dirty="0">
                    <a:latin typeface="+mj-lt"/>
                  </a:rPr>
                  <a:t>Operating and Replacement Cost Analysis, including Asset Management Plans – for information</a:t>
                </a:r>
                <a:endParaRPr lang="en-CA" sz="1100" b="1" dirty="0">
                  <a:latin typeface="+mj-lt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6481481" y="2033625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 smtClean="0">
                    <a:latin typeface="+mj-lt"/>
                  </a:rPr>
                  <a:t>15-Year </a:t>
                </a:r>
                <a:r>
                  <a:rPr lang="en-US" sz="1200" b="1" dirty="0">
                    <a:latin typeface="+mj-lt"/>
                  </a:rPr>
                  <a:t>Historical Service Levels</a:t>
                </a:r>
              </a:p>
              <a:p>
                <a:pPr algn="ctr"/>
                <a:r>
                  <a:rPr lang="en-US" sz="1100" dirty="0">
                    <a:latin typeface="+mj-lt"/>
                  </a:rPr>
                  <a:t>How much can be funded from DCs?</a:t>
                </a: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3047999" y="2697237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Capital Needs Eligible to be funded from DCs</a:t>
                </a:r>
              </a:p>
              <a:p>
                <a:pPr algn="ctr"/>
                <a:r>
                  <a:rPr lang="en-US" sz="1100" dirty="0">
                    <a:latin typeface="+mj-lt"/>
                  </a:rPr>
                  <a:t>Remainder funded from other sources</a:t>
                </a:r>
                <a:endParaRPr lang="en-CA" sz="1100" dirty="0">
                  <a:latin typeface="+mj-lt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6481479" y="3337359"/>
                <a:ext cx="3048002" cy="914399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Legislated Reductions</a:t>
                </a:r>
              </a:p>
              <a:p>
                <a:pPr algn="ctr"/>
                <a:r>
                  <a:rPr lang="en-US" sz="1050" dirty="0">
                    <a:latin typeface="+mj-lt"/>
                  </a:rPr>
                  <a:t>Grants, other contributions,</a:t>
                </a:r>
                <a:r>
                  <a:rPr lang="en-US" sz="1200" dirty="0">
                    <a:latin typeface="+mj-lt"/>
                  </a:rPr>
                  <a:t> </a:t>
                </a:r>
                <a:r>
                  <a:rPr lang="en-US" sz="1050" dirty="0">
                    <a:latin typeface="+mj-lt"/>
                  </a:rPr>
                  <a:t>benefit to existing, available DC reserves, post-period benefit</a:t>
                </a:r>
                <a:endParaRPr lang="en-CA" sz="1050" dirty="0">
                  <a:latin typeface="+mj-lt"/>
                </a:endParaRPr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3052482" y="3977481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Costs Eligible for DC Recovery</a:t>
                </a:r>
                <a:endParaRPr lang="en-CA" sz="1200" b="1" dirty="0">
                  <a:latin typeface="+mj-lt"/>
                </a:endParaRPr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5503729" y="5238185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Non-Residential Sector</a:t>
                </a:r>
              </a:p>
              <a:p>
                <a:pPr algn="ctr"/>
                <a:r>
                  <a:rPr lang="en-US" sz="1200" b="1" dirty="0">
                    <a:latin typeface="+mj-lt"/>
                  </a:rPr>
                  <a:t>(per m</a:t>
                </a:r>
                <a:r>
                  <a:rPr lang="en-US" sz="1200" b="1" baseline="30000" dirty="0">
                    <a:latin typeface="+mj-lt"/>
                  </a:rPr>
                  <a:t>2</a:t>
                </a:r>
                <a:r>
                  <a:rPr lang="en-US" sz="1200" b="1" dirty="0">
                    <a:latin typeface="+mj-lt"/>
                  </a:rPr>
                  <a:t> of GFA)</a:t>
                </a:r>
                <a:endParaRPr lang="en-CA" sz="1200" b="1" dirty="0">
                  <a:latin typeface="+mj-lt"/>
                </a:endParaRPr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934494" y="5238980"/>
                <a:ext cx="3048000" cy="91440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dirty="0">
                    <a:latin typeface="+mj-lt"/>
                  </a:rPr>
                  <a:t>Residential Sector</a:t>
                </a:r>
              </a:p>
              <a:p>
                <a:pPr algn="ctr"/>
                <a:r>
                  <a:rPr lang="en-US" sz="1200" b="1" dirty="0">
                    <a:latin typeface="+mj-lt"/>
                  </a:rPr>
                  <a:t>(per unit)</a:t>
                </a:r>
                <a:endParaRPr lang="en-CA" sz="1200" b="1" dirty="0">
                  <a:latin typeface="+mj-lt"/>
                </a:endParaRPr>
              </a:p>
            </p:txBody>
          </p:sp>
        </p:grpSp>
        <p:cxnSp>
          <p:nvCxnSpPr>
            <p:cNvPr id="115" name="Straight Arrow Connector 114"/>
            <p:cNvCxnSpPr>
              <a:stCxn id="122" idx="3"/>
              <a:endCxn id="123" idx="1"/>
            </p:cNvCxnSpPr>
            <p:nvPr/>
          </p:nvCxnSpPr>
          <p:spPr>
            <a:xfrm>
              <a:off x="2829752" y="1830082"/>
              <a:ext cx="3386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6" name="Straight Arrow Connector 115"/>
            <p:cNvCxnSpPr>
              <a:stCxn id="123" idx="2"/>
              <a:endCxn id="126" idx="0"/>
            </p:cNvCxnSpPr>
            <p:nvPr/>
          </p:nvCxnSpPr>
          <p:spPr>
            <a:xfrm>
              <a:off x="4507034" y="2286977"/>
              <a:ext cx="0" cy="4125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7" name="Straight Arrow Connector 116"/>
            <p:cNvCxnSpPr>
              <a:stCxn id="126" idx="2"/>
              <a:endCxn id="128" idx="0"/>
            </p:cNvCxnSpPr>
            <p:nvPr/>
          </p:nvCxnSpPr>
          <p:spPr>
            <a:xfrm>
              <a:off x="4507034" y="3613315"/>
              <a:ext cx="3937" cy="365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8" name="Straight Connector 117"/>
            <p:cNvCxnSpPr>
              <a:stCxn id="128" idx="2"/>
            </p:cNvCxnSpPr>
            <p:nvPr/>
          </p:nvCxnSpPr>
          <p:spPr>
            <a:xfrm flipH="1">
              <a:off x="4507034" y="4892705"/>
              <a:ext cx="3937" cy="115886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2650538" y="5008591"/>
              <a:ext cx="4013599" cy="0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0" name="Straight Arrow Connector 119"/>
            <p:cNvCxnSpPr>
              <a:endCxn id="130" idx="0"/>
            </p:cNvCxnSpPr>
            <p:nvPr/>
          </p:nvCxnSpPr>
          <p:spPr>
            <a:xfrm>
              <a:off x="2650538" y="5008591"/>
              <a:ext cx="0" cy="2309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1" name="Straight Arrow Connector 120"/>
            <p:cNvCxnSpPr>
              <a:endCxn id="129" idx="0"/>
            </p:cNvCxnSpPr>
            <p:nvPr/>
          </p:nvCxnSpPr>
          <p:spPr>
            <a:xfrm>
              <a:off x="6664137" y="5008591"/>
              <a:ext cx="1" cy="2301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5" name="Straight Arrow Connector 4"/>
          <p:cNvCxnSpPr>
            <a:stCxn id="125" idx="1"/>
          </p:cNvCxnSpPr>
          <p:nvPr/>
        </p:nvCxnSpPr>
        <p:spPr>
          <a:xfrm flipH="1" flipV="1">
            <a:off x="6096000" y="2514600"/>
            <a:ext cx="1689793" cy="926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096000" y="3677649"/>
            <a:ext cx="1689793" cy="9268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59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Forecast Considerations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Informed by Niagara Region </a:t>
            </a:r>
            <a:r>
              <a:rPr lang="en-US" dirty="0" smtClean="0"/>
              <a:t>MCR, forecasts prepared as part of ongoing Master Plan work and Council endorsed housing pledge </a:t>
            </a:r>
          </a:p>
          <a:p>
            <a:pPr lvl="1"/>
            <a:r>
              <a:rPr lang="en-US" dirty="0" smtClean="0"/>
              <a:t>City has initiated its Official Plan review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15-year </a:t>
            </a:r>
            <a:r>
              <a:rPr lang="en-US" dirty="0" smtClean="0"/>
              <a:t>Historical planning period – </a:t>
            </a:r>
            <a:r>
              <a:rPr lang="en-US" dirty="0" smtClean="0"/>
              <a:t>2009-2023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 planning periods: </a:t>
            </a:r>
          </a:p>
          <a:p>
            <a:pPr lvl="1"/>
            <a:r>
              <a:rPr lang="en-US" dirty="0" smtClean="0"/>
              <a:t>2024-2033 </a:t>
            </a:r>
            <a:r>
              <a:rPr lang="en-US" dirty="0" smtClean="0"/>
              <a:t>– General Services </a:t>
            </a:r>
            <a:r>
              <a:rPr lang="en-US" dirty="0" smtClean="0"/>
              <a:t>and Engineered Services 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8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Forecast: City-wide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0223925"/>
              </p:ext>
            </p:extLst>
          </p:nvPr>
        </p:nvGraphicFramePr>
        <p:xfrm>
          <a:off x="838200" y="1409026"/>
          <a:ext cx="9001000" cy="4752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5879976" y="2276872"/>
            <a:ext cx="0" cy="331236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01452" y="2492896"/>
            <a:ext cx="17700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Historical Growth </a:t>
            </a:r>
          </a:p>
          <a:p>
            <a:pPr algn="ctr"/>
            <a:r>
              <a:rPr lang="en-US" sz="1400" b="1" dirty="0" smtClean="0">
                <a:latin typeface="+mj-lt"/>
              </a:rPr>
              <a:t>2006-2021</a:t>
            </a:r>
            <a:endParaRPr lang="en-US" sz="1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8974" y="3265820"/>
            <a:ext cx="169629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+mj-lt"/>
              </a:rPr>
              <a:t>Forecast Growth </a:t>
            </a:r>
          </a:p>
          <a:p>
            <a:pPr algn="ctr"/>
            <a:r>
              <a:rPr lang="en-US" sz="1400" b="1" dirty="0" smtClean="0">
                <a:latin typeface="+mj-lt"/>
              </a:rPr>
              <a:t>2024-2033</a:t>
            </a:r>
            <a:endParaRPr lang="en-US" sz="1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428" y="6211669"/>
            <a:ext cx="9009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Note: Census Population exclude Census </a:t>
            </a:r>
            <a:r>
              <a:rPr lang="en-US" sz="1100" dirty="0" err="1" smtClean="0">
                <a:latin typeface="+mj-lt"/>
              </a:rPr>
              <a:t>undercoverage</a:t>
            </a:r>
            <a:r>
              <a:rPr lang="en-US" sz="1100" dirty="0" smtClean="0">
                <a:latin typeface="+mj-lt"/>
              </a:rPr>
              <a:t>, Place of Work (POW) Employment, excludes work at home employment 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476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Forecast: Area-Specific </a:t>
            </a:r>
            <a:br>
              <a:rPr lang="en-US" dirty="0" smtClean="0"/>
            </a:br>
            <a:r>
              <a:rPr lang="en-US" dirty="0" smtClean="0"/>
              <a:t>Core Tourist Area/Outside Core Tourist Area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930341"/>
              </p:ext>
            </p:extLst>
          </p:nvPr>
        </p:nvGraphicFramePr>
        <p:xfrm>
          <a:off x="983432" y="1985419"/>
          <a:ext cx="468052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749748"/>
              </p:ext>
            </p:extLst>
          </p:nvPr>
        </p:nvGraphicFramePr>
        <p:xfrm>
          <a:off x="5951984" y="1985419"/>
          <a:ext cx="4896544" cy="3597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085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15-Year Historical Service Levels and </a:t>
            </a:r>
            <a:br>
              <a:rPr lang="en-US" dirty="0" smtClean="0"/>
            </a:br>
            <a:r>
              <a:rPr lang="en-US" dirty="0" smtClean="0"/>
              <a:t>Maximum Funding Envelopes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399284"/>
              </p:ext>
            </p:extLst>
          </p:nvPr>
        </p:nvGraphicFramePr>
        <p:xfrm>
          <a:off x="838200" y="1556792"/>
          <a:ext cx="10442377" cy="3224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1876">
                  <a:extLst>
                    <a:ext uri="{9D8B030D-6E8A-4147-A177-3AD203B41FA5}">
                      <a16:colId xmlns:a16="http://schemas.microsoft.com/office/drawing/2014/main" val="3405296694"/>
                    </a:ext>
                  </a:extLst>
                </a:gridCol>
                <a:gridCol w="1233922">
                  <a:extLst>
                    <a:ext uri="{9D8B030D-6E8A-4147-A177-3AD203B41FA5}">
                      <a16:colId xmlns:a16="http://schemas.microsoft.com/office/drawing/2014/main" val="350526159"/>
                    </a:ext>
                  </a:extLst>
                </a:gridCol>
                <a:gridCol w="1859954">
                  <a:extLst>
                    <a:ext uri="{9D8B030D-6E8A-4147-A177-3AD203B41FA5}">
                      <a16:colId xmlns:a16="http://schemas.microsoft.com/office/drawing/2014/main" val="343180969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124614589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399153473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val="1111018330"/>
                    </a:ext>
                  </a:extLst>
                </a:gridCol>
              </a:tblGrid>
              <a:tr h="63339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Service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Measure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Historical Average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Service Level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Planning Horizon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Maximum Permissible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Funding Envelope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Funding Envelope </a:t>
                      </a:r>
                      <a:r>
                        <a:rPr lang="en-US" sz="1400" dirty="0" smtClean="0">
                          <a:latin typeface="+mj-lt"/>
                        </a:rPr>
                        <a:t>Exceeded?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19057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Library Services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$/capita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$703.82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1918"/>
                          </a:solidFill>
                          <a:effectLst/>
                          <a:uLnTx/>
                          <a:uFillTx/>
                          <a:latin typeface="Yu Gothic"/>
                          <a:ea typeface="+mn-ea"/>
                          <a:cs typeface="+mn-cs"/>
                        </a:rPr>
                        <a:t>10-years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918"/>
                        </a:solidFill>
                        <a:effectLst/>
                        <a:uLnTx/>
                        <a:uFillTx/>
                        <a:latin typeface="Yu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$11.2</a:t>
                      </a:r>
                      <a:r>
                        <a:rPr lang="en-US" sz="1400" baseline="0" dirty="0" smtClean="0">
                          <a:latin typeface="+mj-lt"/>
                        </a:rPr>
                        <a:t> million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9655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Fire Protection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$/capita + employee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$589.36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1A1918"/>
                          </a:solidFill>
                          <a:effectLst/>
                          <a:uLnTx/>
                          <a:uFillTx/>
                          <a:latin typeface="Yu Gothic"/>
                          <a:ea typeface="+mn-ea"/>
                          <a:cs typeface="+mn-cs"/>
                        </a:rPr>
                        <a:t>10-years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918"/>
                        </a:solidFill>
                        <a:effectLst/>
                        <a:uLnTx/>
                        <a:uFillTx/>
                        <a:latin typeface="Yu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$13.1</a:t>
                      </a:r>
                      <a:r>
                        <a:rPr lang="en-US" sz="1400" baseline="0" dirty="0" smtClean="0">
                          <a:latin typeface="+mj-lt"/>
                        </a:rPr>
                        <a:t> million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No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10103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Parks &amp; Recreation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$/capita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$4,053.86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1918"/>
                          </a:solidFill>
                          <a:effectLst/>
                          <a:uLnTx/>
                          <a:uFillTx/>
                          <a:latin typeface="Yu Gothic"/>
                          <a:ea typeface="+mn-ea"/>
                          <a:cs typeface="+mn-cs"/>
                        </a:rPr>
                        <a:t>10-years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918"/>
                        </a:solidFill>
                        <a:effectLst/>
                        <a:uLnTx/>
                        <a:uFillTx/>
                        <a:latin typeface="Yu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$64.6 million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No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450653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Public Works &amp; Fleet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$/capita + employee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$427.75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1918"/>
                          </a:solidFill>
                          <a:effectLst/>
                          <a:uLnTx/>
                          <a:uFillTx/>
                          <a:latin typeface="Yu Gothic"/>
                          <a:ea typeface="+mn-ea"/>
                          <a:cs typeface="+mn-cs"/>
                        </a:rPr>
                        <a:t>10-years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918"/>
                        </a:solidFill>
                        <a:effectLst/>
                        <a:uLnTx/>
                        <a:uFillTx/>
                        <a:latin typeface="Yu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$9.5 million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Yes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4937128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Roads*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1918"/>
                          </a:solidFill>
                          <a:effectLst/>
                          <a:uLnTx/>
                          <a:uFillTx/>
                          <a:latin typeface="Yu Gothic"/>
                          <a:ea typeface="+mn-ea"/>
                          <a:cs typeface="+mn-cs"/>
                        </a:rPr>
                        <a:t>$/capita + employee 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918"/>
                        </a:solidFill>
                        <a:effectLst/>
                        <a:uLnTx/>
                        <a:uFillTx/>
                        <a:latin typeface="Yu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$9,005.40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A1918"/>
                          </a:solidFill>
                          <a:effectLst/>
                          <a:uLnTx/>
                          <a:uFillTx/>
                          <a:latin typeface="Yu Gothic"/>
                          <a:ea typeface="+mn-ea"/>
                          <a:cs typeface="+mn-cs"/>
                        </a:rPr>
                        <a:t>10-years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1A1918"/>
                        </a:solidFill>
                        <a:effectLst/>
                        <a:uLnTx/>
                        <a:uFillTx/>
                        <a:latin typeface="Yu Gothic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j-lt"/>
                        </a:rPr>
                        <a:t>$200.9 million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No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6722242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157192"/>
            <a:ext cx="10515600" cy="1152128"/>
          </a:xfrm>
          <a:prstGeom prst="rect">
            <a:avLst/>
          </a:prstGeom>
          <a:solidFill>
            <a:schemeClr val="accent3">
              <a:alpha val="7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8925" indent="-288925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 b="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1pPr>
            <a:lvl2pPr marL="628650" indent="-2857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Yu Gothic" panose="020B0400000000000000" pitchFamily="34" charset="-128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Yu Gothic" panose="020B0400000000000000" pitchFamily="34" charset="-128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DCA now requires a 15-year historical service level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No service level is provided for water/wastewater infrastructure as standards are required by other </a:t>
            </a:r>
            <a:r>
              <a:rPr lang="en-US" dirty="0" smtClean="0"/>
              <a:t>legislation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780983"/>
            <a:ext cx="1519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 smtClean="0">
                <a:latin typeface="+mj-lt"/>
              </a:rPr>
              <a:t>* Includes sidewalks</a:t>
            </a:r>
            <a:endParaRPr lang="en-US" sz="105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505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Growth-Related </a:t>
            </a:r>
            <a:r>
              <a:rPr lang="en-US" dirty="0"/>
              <a:t>Capital </a:t>
            </a:r>
            <a:r>
              <a:rPr lang="en-US" dirty="0" smtClean="0"/>
              <a:t>Programs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Capital programs have been informed by:</a:t>
            </a:r>
            <a:endParaRPr lang="en-US" dirty="0"/>
          </a:p>
          <a:p>
            <a:pPr lvl="1"/>
            <a:r>
              <a:rPr lang="en-US" dirty="0" smtClean="0"/>
              <a:t>Previous DC Background Study </a:t>
            </a:r>
          </a:p>
          <a:p>
            <a:pPr lvl="1"/>
            <a:r>
              <a:rPr lang="en-US" dirty="0" smtClean="0"/>
              <a:t>2024 Capital Budget</a:t>
            </a:r>
          </a:p>
          <a:p>
            <a:pPr lvl="1"/>
            <a:r>
              <a:rPr lang="en-US" dirty="0" smtClean="0"/>
              <a:t>Preliminary data from ongoing Master Servicing Plan Update</a:t>
            </a:r>
          </a:p>
          <a:p>
            <a:pPr lvl="1"/>
            <a:r>
              <a:rPr lang="en-US" dirty="0" smtClean="0"/>
              <a:t>Discussions </a:t>
            </a:r>
            <a:r>
              <a:rPr lang="en-US" dirty="0"/>
              <a:t>with </a:t>
            </a:r>
            <a:r>
              <a:rPr lang="en-US" dirty="0" smtClean="0"/>
              <a:t>staff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DC </a:t>
            </a:r>
            <a:r>
              <a:rPr lang="en-US" dirty="0"/>
              <a:t>eligible costs </a:t>
            </a:r>
            <a:r>
              <a:rPr lang="en-US" dirty="0" smtClean="0"/>
              <a:t>adjusted for:</a:t>
            </a:r>
            <a:endParaRPr lang="en-US" dirty="0"/>
          </a:p>
          <a:p>
            <a:pPr lvl="1"/>
            <a:r>
              <a:rPr lang="en-US" dirty="0"/>
              <a:t>Grants, subsidies </a:t>
            </a:r>
            <a:r>
              <a:rPr lang="en-US" dirty="0" smtClean="0"/>
              <a:t>and other </a:t>
            </a:r>
            <a:r>
              <a:rPr lang="en-US" dirty="0"/>
              <a:t>contributions</a:t>
            </a:r>
          </a:p>
          <a:p>
            <a:pPr lvl="1"/>
            <a:r>
              <a:rPr lang="en-US" dirty="0" smtClean="0"/>
              <a:t>“Benefit </a:t>
            </a:r>
            <a:r>
              <a:rPr lang="en-US" dirty="0"/>
              <a:t>to </a:t>
            </a:r>
            <a:r>
              <a:rPr lang="en-US" dirty="0" smtClean="0"/>
              <a:t>existing” </a:t>
            </a:r>
            <a:r>
              <a:rPr lang="en-US" dirty="0"/>
              <a:t>or replacement elements</a:t>
            </a:r>
          </a:p>
          <a:p>
            <a:pPr lvl="1"/>
            <a:r>
              <a:rPr lang="en-US" dirty="0"/>
              <a:t>Available DC reserve </a:t>
            </a:r>
            <a:r>
              <a:rPr lang="en-US" dirty="0" smtClean="0"/>
              <a:t>funds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r>
              <a:rPr lang="en-US" dirty="0" smtClean="0"/>
              <a:t>“Post Period” benefits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30BD5-7565-44F2-8CBF-7FBC0AB40C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6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2">
  <a:themeElements>
    <a:clrScheme name="Hemson">
      <a:dk1>
        <a:srgbClr val="1A1918"/>
      </a:dk1>
      <a:lt1>
        <a:srgbClr val="FFFFFF"/>
      </a:lt1>
      <a:dk2>
        <a:srgbClr val="9D2235"/>
      </a:dk2>
      <a:lt2>
        <a:srgbClr val="90762C"/>
      </a:lt2>
      <a:accent1>
        <a:srgbClr val="004C3A"/>
      </a:accent1>
      <a:accent2>
        <a:srgbClr val="C4B076"/>
      </a:accent2>
      <a:accent3>
        <a:srgbClr val="E7E6E6"/>
      </a:accent3>
      <a:accent4>
        <a:srgbClr val="9D2235"/>
      </a:accent4>
      <a:accent5>
        <a:srgbClr val="777777"/>
      </a:accent5>
      <a:accent6>
        <a:srgbClr val="DEDEDD"/>
      </a:accent6>
      <a:hlink>
        <a:srgbClr val="0563C1"/>
      </a:hlink>
      <a:folHlink>
        <a:srgbClr val="954F72"/>
      </a:folHlink>
    </a:clrScheme>
    <a:fontScheme name="Hemson">
      <a:majorFont>
        <a:latin typeface="Yu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mson.potx" id="{8DD7F907-8C1C-4248-A497-FEF13B0B6FFD}" vid="{8AD704DE-4BB5-4E53-9F0A-63A3A7C12C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Hemson</Template>
  <TotalTime>10362</TotalTime>
  <Words>1362</Words>
  <Application>Microsoft Office PowerPoint</Application>
  <PresentationFormat>Widescreen</PresentationFormat>
  <Paragraphs>358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Yu Gothic</vt:lpstr>
      <vt:lpstr>Arial</vt:lpstr>
      <vt:lpstr>Calibri</vt:lpstr>
      <vt:lpstr>Wingdings</vt:lpstr>
      <vt:lpstr>Custom 2</vt:lpstr>
      <vt:lpstr>2024 Development Charges Study: Draft DC Rates </vt:lpstr>
      <vt:lpstr>Today We Will Discuss...</vt:lpstr>
      <vt:lpstr>City’s Existing DC By-law 2019-69 </vt:lpstr>
      <vt:lpstr>Development Charges Study Process</vt:lpstr>
      <vt:lpstr>Development Forecast Considerations </vt:lpstr>
      <vt:lpstr>Development Forecast: City-wide </vt:lpstr>
      <vt:lpstr>Development Forecast: Area-Specific  Core Tourist Area/Outside Core Tourist Area </vt:lpstr>
      <vt:lpstr>Summary 15-Year Historical Service Levels and  Maximum Funding Envelopes </vt:lpstr>
      <vt:lpstr>Growth-Related Capital Programs </vt:lpstr>
      <vt:lpstr>Summary of Capital Program (in Millions): 2024-2033</vt:lpstr>
      <vt:lpstr>Draft Development Charges Calculation </vt:lpstr>
      <vt:lpstr>Fully Calculated Draft Residential Charges</vt:lpstr>
      <vt:lpstr>Calculated vs Current Rates Over 5-Year Phase-In</vt:lpstr>
      <vt:lpstr>Residential Rate Comparison ($/Single Detached Unit)</vt:lpstr>
      <vt:lpstr>Fully Calculated Draft Non-Residential Rates Core Tourist Area/Outside Core Tourist Area</vt:lpstr>
      <vt:lpstr>Calculated vs Current Rates Over 5-Year Phase-In</vt:lpstr>
      <vt:lpstr>Commercial Rate Comparison ($/Square Metre)</vt:lpstr>
      <vt:lpstr>DC Policy Considerations </vt:lpstr>
      <vt:lpstr>Proposed DC Study Timeline – Key Dates</vt:lpstr>
      <vt:lpstr>Questions?</vt:lpstr>
      <vt:lpstr>Additional Slides for Discussion</vt:lpstr>
      <vt:lpstr>PowerPoint Presentation</vt:lpstr>
    </vt:vector>
  </TitlesOfParts>
  <Company>Hemson Consulting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Bevan</dc:creator>
  <cp:lastModifiedBy>Jackie Hall</cp:lastModifiedBy>
  <cp:revision>495</cp:revision>
  <cp:lastPrinted>2021-02-22T17:04:55Z</cp:lastPrinted>
  <dcterms:created xsi:type="dcterms:W3CDTF">2020-11-09T21:44:39Z</dcterms:created>
  <dcterms:modified xsi:type="dcterms:W3CDTF">2024-03-04T14:53:30Z</dcterms:modified>
</cp:coreProperties>
</file>