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36" r:id="rId1"/>
  </p:sldMasterIdLst>
  <p:notesMasterIdLst>
    <p:notesMasterId r:id="rId17"/>
  </p:notesMasterIdLst>
  <p:handoutMasterIdLst>
    <p:handoutMasterId r:id="rId18"/>
  </p:handoutMasterIdLst>
  <p:sldIdLst>
    <p:sldId id="589" r:id="rId2"/>
    <p:sldId id="532" r:id="rId3"/>
    <p:sldId id="533" r:id="rId4"/>
    <p:sldId id="545" r:id="rId5"/>
    <p:sldId id="578" r:id="rId6"/>
    <p:sldId id="591" r:id="rId7"/>
    <p:sldId id="603" r:id="rId8"/>
    <p:sldId id="604" r:id="rId9"/>
    <p:sldId id="584" r:id="rId10"/>
    <p:sldId id="592" r:id="rId11"/>
    <p:sldId id="596" r:id="rId12"/>
    <p:sldId id="568" r:id="rId13"/>
    <p:sldId id="600" r:id="rId14"/>
    <p:sldId id="599" r:id="rId15"/>
    <p:sldId id="602" r:id="rId1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882939"/>
    <a:srgbClr val="383842"/>
    <a:srgbClr val="3E001F"/>
    <a:srgbClr val="383837"/>
    <a:srgbClr val="9D2235"/>
    <a:srgbClr val="A21052"/>
    <a:srgbClr val="7B1D32"/>
    <a:srgbClr val="C4B07E"/>
    <a:srgbClr val="907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3103" autoAdjust="0"/>
  </p:normalViewPr>
  <p:slideViewPr>
    <p:cSldViewPr>
      <p:cViewPr varScale="1">
        <p:scale>
          <a:sx n="62" d="100"/>
          <a:sy n="62" d="100"/>
        </p:scale>
        <p:origin x="82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87668240114244"/>
          <c:y val="0.10739551136382541"/>
          <c:w val="0.33265494213380087"/>
          <c:h val="0.8168999264703436"/>
        </c:manualLayout>
      </c:layout>
      <c:pieChart>
        <c:varyColors val="1"/>
        <c:ser>
          <c:idx val="0"/>
          <c:order val="0"/>
          <c:tx>
            <c:strRef>
              <c:f>Sheet1!$C$5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25-47BA-9EC4-DEDB640B0B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25-47BA-9EC4-DEDB640B0B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25-47BA-9EC4-DEDB640B0B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25-47BA-9EC4-DEDB640B0B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25-47BA-9EC4-DEDB640B0B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725-47BA-9EC4-DEDB640B0B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725-47BA-9EC4-DEDB640B0B0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725-47BA-9EC4-DEDB640B0B0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725-47BA-9EC4-DEDB640B0B0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725-47BA-9EC4-DEDB640B0B0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725-47BA-9EC4-DEDB640B0B0D}"/>
              </c:ext>
            </c:extLst>
          </c:dPt>
          <c:dLbls>
            <c:dLbl>
              <c:idx val="0"/>
              <c:layout>
                <c:manualLayout>
                  <c:x val="-4.0866055533125126E-2"/>
                  <c:y val="-3.43318616311606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25-47BA-9EC4-DEDB640B0B0D}"/>
                </c:ext>
              </c:extLst>
            </c:dLbl>
            <c:dLbl>
              <c:idx val="1"/>
              <c:layout>
                <c:manualLayout>
                  <c:x val="4.9469435645361895E-2"/>
                  <c:y val="-3.697277406432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25-47BA-9EC4-DEDB640B0B0D}"/>
                </c:ext>
              </c:extLst>
            </c:dLbl>
            <c:dLbl>
              <c:idx val="2"/>
              <c:layout>
                <c:manualLayout>
                  <c:x val="4.6243168103273079E-2"/>
                  <c:y val="1.8486387032163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25-47BA-9EC4-DEDB640B0B0D}"/>
                </c:ext>
              </c:extLst>
            </c:dLbl>
            <c:dLbl>
              <c:idx val="3"/>
              <c:layout>
                <c:manualLayout>
                  <c:x val="1.182964765432567E-2"/>
                  <c:y val="5.28182486633240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25-47BA-9EC4-DEDB640B0B0D}"/>
                </c:ext>
              </c:extLst>
            </c:dLbl>
            <c:dLbl>
              <c:idx val="4"/>
              <c:layout>
                <c:manualLayout>
                  <c:x val="3.1187252906858587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25-47BA-9EC4-DEDB640B0B0D}"/>
                </c:ext>
              </c:extLst>
            </c:dLbl>
            <c:dLbl>
              <c:idx val="5"/>
              <c:layout>
                <c:manualLayout>
                  <c:x val="9.6788026262664573E-3"/>
                  <c:y val="3.16909491979944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25-47BA-9EC4-DEDB640B0B0D}"/>
                </c:ext>
              </c:extLst>
            </c:dLbl>
            <c:dLbl>
              <c:idx val="6"/>
              <c:layout>
                <c:manualLayout>
                  <c:x val="4.7318590617302682E-2"/>
                  <c:y val="-2.11272994653296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25-47BA-9EC4-DEDB640B0B0D}"/>
                </c:ext>
              </c:extLst>
            </c:dLbl>
            <c:dLbl>
              <c:idx val="7"/>
              <c:layout>
                <c:manualLayout>
                  <c:x val="1.0754225140296064E-2"/>
                  <c:y val="2.11272994653296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25-47BA-9EC4-DEDB640B0B0D}"/>
                </c:ext>
              </c:extLst>
            </c:dLbl>
            <c:dLbl>
              <c:idx val="8"/>
              <c:layout>
                <c:manualLayout>
                  <c:x val="-2.2583872794621734E-2"/>
                  <c:y val="-1.05636497326649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725-47BA-9EC4-DEDB640B0B0D}"/>
                </c:ext>
              </c:extLst>
            </c:dLbl>
            <c:dLbl>
              <c:idx val="9"/>
              <c:layout>
                <c:manualLayout>
                  <c:x val="-6.4525350841776385E-3"/>
                  <c:y val="-2.90500367648282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725-47BA-9EC4-DEDB640B0B0D}"/>
                </c:ext>
              </c:extLst>
            </c:dLbl>
            <c:dLbl>
              <c:idx val="10"/>
              <c:layout>
                <c:manualLayout>
                  <c:x val="-3.9606602833652922E-2"/>
                  <c:y val="-1.84863870321634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725-47BA-9EC4-DEDB640B0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Sheet1!$B$6:$B$16</c:f>
              <c:strCache>
                <c:ptCount val="11"/>
                <c:pt idx="0">
                  <c:v>General Government</c:v>
                </c:pt>
                <c:pt idx="1">
                  <c:v>Library</c:v>
                </c:pt>
                <c:pt idx="2">
                  <c:v>Fire Protection</c:v>
                </c:pt>
                <c:pt idx="3">
                  <c:v>Parks &amp; Recreation</c:v>
                </c:pt>
                <c:pt idx="4">
                  <c:v>Public Works &amp; Fleet</c:v>
                </c:pt>
                <c:pt idx="5">
                  <c:v>Transit Services</c:v>
                </c:pt>
                <c:pt idx="6">
                  <c:v>Roads &amp; Related</c:v>
                </c:pt>
                <c:pt idx="7">
                  <c:v>Sidewalks</c:v>
                </c:pt>
                <c:pt idx="8">
                  <c:v>Water</c:v>
                </c:pt>
                <c:pt idx="9">
                  <c:v>Sanitary Sewer</c:v>
                </c:pt>
                <c:pt idx="10">
                  <c:v>Storm Water Management</c:v>
                </c:pt>
              </c:strCache>
            </c:strRef>
          </c:cat>
          <c:val>
            <c:numRef>
              <c:f>Sheet1!$C$6:$C$16</c:f>
              <c:numCache>
                <c:formatCode>0.0%</c:formatCode>
                <c:ptCount val="11"/>
                <c:pt idx="0">
                  <c:v>8.0000000000000002E-3</c:v>
                </c:pt>
                <c:pt idx="1">
                  <c:v>4.1000000000000002E-2</c:v>
                </c:pt>
                <c:pt idx="2">
                  <c:v>0.04</c:v>
                </c:pt>
                <c:pt idx="3">
                  <c:v>0.19800000000000001</c:v>
                </c:pt>
                <c:pt idx="4">
                  <c:v>2.3E-2</c:v>
                </c:pt>
                <c:pt idx="5">
                  <c:v>4.2999999999999997E-2</c:v>
                </c:pt>
                <c:pt idx="6">
                  <c:v>0.23100000000000001</c:v>
                </c:pt>
                <c:pt idx="7">
                  <c:v>1.2999999999999999E-2</c:v>
                </c:pt>
                <c:pt idx="8">
                  <c:v>5.3999999999999999E-2</c:v>
                </c:pt>
                <c:pt idx="9">
                  <c:v>0.188</c:v>
                </c:pt>
                <c:pt idx="10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725-47BA-9EC4-DEDB640B0B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374352459741868"/>
          <c:y val="0.17042300345552586"/>
          <c:w val="0.3538744338763441"/>
          <c:h val="0.81709009570679103"/>
        </c:manualLayout>
      </c:layout>
      <c:pieChart>
        <c:varyColors val="1"/>
        <c:ser>
          <c:idx val="0"/>
          <c:order val="0"/>
          <c:tx>
            <c:strRef>
              <c:f>'Non-Residential'!$C$5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1-44BE-B1BD-BCD1CE2428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1-44BE-B1BD-BCD1CE2428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E1-44BE-B1BD-BCD1CE2428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E1-44BE-B1BD-BCD1CE2428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E1-44BE-B1BD-BCD1CE2428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3E1-44BE-B1BD-BCD1CE2428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3E1-44BE-B1BD-BCD1CE24281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3E1-44BE-B1BD-BCD1CE24281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3E1-44BE-B1BD-BCD1CE24281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3E1-44BE-B1BD-BCD1CE24281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3E1-44BE-B1BD-BCD1CE242812}"/>
              </c:ext>
            </c:extLst>
          </c:dPt>
          <c:dLbls>
            <c:dLbl>
              <c:idx val="0"/>
              <c:layout>
                <c:manualLayout>
                  <c:x val="1.9380203324274793E-2"/>
                  <c:y val="-8.16003196858854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E1-44BE-B1BD-BCD1CE242812}"/>
                </c:ext>
              </c:extLst>
            </c:dLbl>
            <c:dLbl>
              <c:idx val="1"/>
              <c:layout>
                <c:manualLayout>
                  <c:x val="0.16188169835570779"/>
                  <c:y val="-7.89680513089213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E1-44BE-B1BD-BCD1CE242812}"/>
                </c:ext>
              </c:extLst>
            </c:dLbl>
            <c:dLbl>
              <c:idx val="2"/>
              <c:layout>
                <c:manualLayout>
                  <c:x val="4.902051429081284E-2"/>
                  <c:y val="-1.57936102617842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E1-44BE-B1BD-BCD1CE242812}"/>
                </c:ext>
              </c:extLst>
            </c:dLbl>
            <c:dLbl>
              <c:idx val="3"/>
              <c:layout>
                <c:manualLayout>
                  <c:x val="4.3320454489555606E-2"/>
                  <c:y val="-1.05290735078562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E1-44BE-B1BD-BCD1CE242812}"/>
                </c:ext>
              </c:extLst>
            </c:dLbl>
            <c:dLbl>
              <c:idx val="4"/>
              <c:layout>
                <c:manualLayout>
                  <c:x val="4.1040430569052593E-2"/>
                  <c:y val="5.79099042932089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E1-44BE-B1BD-BCD1CE242812}"/>
                </c:ext>
              </c:extLst>
            </c:dLbl>
            <c:dLbl>
              <c:idx val="5"/>
              <c:layout>
                <c:manualLayout>
                  <c:x val="3.7620394688298288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E1-44BE-B1BD-BCD1CE242812}"/>
                </c:ext>
              </c:extLst>
            </c:dLbl>
            <c:dLbl>
              <c:idx val="6"/>
              <c:layout>
                <c:manualLayout>
                  <c:x val="9.1200956820116225E-3"/>
                  <c:y val="-0.2000523966492675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B9C9DE0A-57C2-47B4-9D6E-30FB9E20148C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, </a:t>
                    </a:r>
                    <a:fld id="{2E219368-53F2-4155-A98D-E9155036642E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3E1-44BE-B1BD-BCD1CE242812}"/>
                </c:ext>
              </c:extLst>
            </c:dLbl>
            <c:dLbl>
              <c:idx val="7"/>
              <c:layout>
                <c:manualLayout>
                  <c:x val="-2.052021528452638E-2"/>
                  <c:y val="3.42194889005325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E1-44BE-B1BD-BCD1CE242812}"/>
                </c:ext>
              </c:extLst>
            </c:dLbl>
            <c:dLbl>
              <c:idx val="8"/>
              <c:layout>
                <c:manualLayout>
                  <c:x val="-4.3320454489555647E-2"/>
                  <c:y val="7.896805130892135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E1-44BE-B1BD-BCD1CE242812}"/>
                </c:ext>
              </c:extLst>
            </c:dLbl>
            <c:dLbl>
              <c:idx val="9"/>
              <c:layout>
                <c:manualLayout>
                  <c:x val="-8.8920932899614183E-2"/>
                  <c:y val="1.05290735078561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E1-44BE-B1BD-BCD1CE242812}"/>
                </c:ext>
              </c:extLst>
            </c:dLbl>
            <c:dLbl>
              <c:idx val="10"/>
              <c:layout>
                <c:manualLayout>
                  <c:x val="-5.7000598012573206E-2"/>
                  <c:y val="-3.42194889005325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E1-44BE-B1BD-BCD1CE242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'Non-Residential'!$B$6:$B$16</c:f>
              <c:strCache>
                <c:ptCount val="11"/>
                <c:pt idx="0">
                  <c:v>General Government</c:v>
                </c:pt>
                <c:pt idx="1">
                  <c:v>Library</c:v>
                </c:pt>
                <c:pt idx="2">
                  <c:v>Fire Protection</c:v>
                </c:pt>
                <c:pt idx="3">
                  <c:v>Parks &amp; Recreation</c:v>
                </c:pt>
                <c:pt idx="4">
                  <c:v>Public Works &amp; Fleet</c:v>
                </c:pt>
                <c:pt idx="5">
                  <c:v>Transit Services</c:v>
                </c:pt>
                <c:pt idx="6">
                  <c:v>Roads &amp; Related</c:v>
                </c:pt>
                <c:pt idx="7">
                  <c:v>Sidewalks</c:v>
                </c:pt>
                <c:pt idx="8">
                  <c:v>Water</c:v>
                </c:pt>
                <c:pt idx="9">
                  <c:v>Sanitary Sewer</c:v>
                </c:pt>
                <c:pt idx="10">
                  <c:v>Storm Water Management</c:v>
                </c:pt>
              </c:strCache>
            </c:strRef>
          </c:cat>
          <c:val>
            <c:numRef>
              <c:f>'Non-Residential'!$C$6:$C$16</c:f>
              <c:numCache>
                <c:formatCode>0.0%</c:formatCode>
                <c:ptCount val="11"/>
                <c:pt idx="0">
                  <c:v>1.7000000000000001E-2</c:v>
                </c:pt>
                <c:pt idx="1">
                  <c:v>0</c:v>
                </c:pt>
                <c:pt idx="2">
                  <c:v>8.7999999999999995E-2</c:v>
                </c:pt>
                <c:pt idx="3">
                  <c:v>0</c:v>
                </c:pt>
                <c:pt idx="4">
                  <c:v>5.0999999999999997E-2</c:v>
                </c:pt>
                <c:pt idx="5">
                  <c:v>9.4E-2</c:v>
                </c:pt>
                <c:pt idx="6">
                  <c:v>0.501</c:v>
                </c:pt>
                <c:pt idx="7">
                  <c:v>2.5000000000000001E-2</c:v>
                </c:pt>
                <c:pt idx="8">
                  <c:v>0.151</c:v>
                </c:pt>
                <c:pt idx="9">
                  <c:v>1.7999999999999999E-2</c:v>
                </c:pt>
                <c:pt idx="10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3E1-44BE-B1BD-BCD1CE2428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1F70E-C7CD-4E89-A5DB-4BFCE600450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A2FE1-7C5E-47CC-B9E8-CBEA02ED900D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Development Charges Act (DCs)</a:t>
          </a:r>
        </a:p>
      </dgm:t>
    </dgm:pt>
    <dgm:pt modelId="{FA995689-0DB6-413A-9D0A-B5A7AEDA6890}" type="parTrans" cxnId="{2DE82AF4-56C3-4AE2-8774-19926F91323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1525D03-3FE6-4868-9A7B-2A9A7BA81806}" type="sibTrans" cxnId="{2DE82AF4-56C3-4AE2-8774-19926F91323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721DF7F-E7B2-4064-8264-9799DB8280A9}">
      <dgm:prSet phldrT="[Text]" custT="1"/>
      <dgm:spPr/>
      <dgm:t>
        <a:bodyPr/>
        <a:lstStyle/>
        <a:p>
          <a:pPr algn="ctr"/>
          <a:r>
            <a:rPr lang="en-US" sz="1200" b="1" dirty="0">
              <a:latin typeface="+mj-lt"/>
              <a:ea typeface="Yu Gothic" panose="020B0400000000000000" pitchFamily="34" charset="-128"/>
            </a:rPr>
            <a:t>Used to fund initial round of capital infrastructure </a:t>
          </a:r>
          <a:endParaRPr lang="en-US" sz="1200" dirty="0">
            <a:latin typeface="+mj-lt"/>
          </a:endParaRPr>
        </a:p>
      </dgm:t>
    </dgm:pt>
    <dgm:pt modelId="{5A6463E8-84F0-4B99-91C8-249438825DA3}" type="parTrans" cxnId="{B43E48A1-35EB-4B2A-B0D2-55B2B0B7FC9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7F73A18-407F-4908-B39A-DCB88E6E30E0}" type="sibTrans" cxnId="{B43E48A1-35EB-4B2A-B0D2-55B2B0B7FC9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ECB831B-A19A-416F-8883-29F0194149F7}">
      <dgm:prSet phldrT="[Text]" custT="1"/>
      <dgm:spPr/>
      <dgm:t>
        <a:bodyPr/>
        <a:lstStyle/>
        <a:p>
          <a:r>
            <a:rPr lang="en-US" sz="1200" b="1" dirty="0">
              <a:latin typeface="+mj-lt"/>
              <a:ea typeface="Yu Gothic" panose="020B0400000000000000" pitchFamily="34" charset="-128"/>
            </a:rPr>
            <a:t>Prescribed list of eligible services</a:t>
          </a:r>
          <a:endParaRPr lang="en-US" sz="1200" dirty="0">
            <a:latin typeface="+mj-lt"/>
          </a:endParaRPr>
        </a:p>
      </dgm:t>
    </dgm:pt>
    <dgm:pt modelId="{024AEFDC-E16C-48CF-9F2E-257949150856}" type="parTrans" cxnId="{5ED55534-4171-4737-9297-279BD29262F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57B7F16-6771-4DC3-9E19-B67DAA319C98}" type="sibTrans" cxnId="{5ED55534-4171-4737-9297-279BD29262F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84728A0-FC42-42B8-B022-A534847FE93D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Planning Act: Community Benefit Charges (CBCs)</a:t>
          </a:r>
        </a:p>
      </dgm:t>
    </dgm:pt>
    <dgm:pt modelId="{C2297013-AE01-46B1-8467-B8D4ACBC58B2}" type="parTrans" cxnId="{1E4ADC8B-EDBB-4716-A252-2C07E5EE35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C6EB2FC-0D8F-49E4-9E10-E086FEFF2CD4}" type="sibTrans" cxnId="{1E4ADC8B-EDBB-4716-A252-2C07E5EE35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5160B81-D699-4865-8E5B-C83AC2F799CB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Planning Act: </a:t>
          </a:r>
          <a:br>
            <a:rPr lang="en-US" sz="2000" b="1" dirty="0">
              <a:latin typeface="+mj-lt"/>
            </a:rPr>
          </a:br>
          <a:r>
            <a:rPr lang="en-US" sz="2000" b="1" dirty="0">
              <a:latin typeface="+mj-lt"/>
            </a:rPr>
            <a:t>Parkland Acquisition</a:t>
          </a:r>
        </a:p>
      </dgm:t>
    </dgm:pt>
    <dgm:pt modelId="{B3DDD5A7-908F-4263-8BAC-F70584B37E8A}" type="parTrans" cxnId="{763CB891-83AB-4934-A073-CA81AE1A881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435F025-AAC8-4F36-A542-C7E882B97DD7}" type="sibTrans" cxnId="{763CB891-83AB-4934-A073-CA81AE1A881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83F1D32-FA86-4631-9DF5-886466EDCBBB}">
      <dgm:prSet custT="1"/>
      <dgm:spPr/>
      <dgm:t>
        <a:bodyPr/>
        <a:lstStyle/>
        <a:p>
          <a:r>
            <a:rPr lang="en-US" sz="1200" b="1" dirty="0">
              <a:latin typeface="+mj-lt"/>
              <a:ea typeface="Yu Gothic" panose="020B0400000000000000" pitchFamily="34" charset="-128"/>
            </a:rPr>
            <a:t>No more 10% discount</a:t>
          </a:r>
        </a:p>
      </dgm:t>
    </dgm:pt>
    <dgm:pt modelId="{70AFE643-7EEB-42E1-890D-2A580FCC134A}" type="parTrans" cxnId="{A041B354-8948-4641-AF9E-DF2A58DC319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89D7C1D-DCD0-430A-AC05-8A01AAD409DC}" type="sibTrans" cxnId="{A041B354-8948-4641-AF9E-DF2A58DC319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314FACC-8129-4F40-B534-B7E448401713}">
      <dgm:prSet custT="1"/>
      <dgm:spPr/>
      <dgm:t>
        <a:bodyPr/>
        <a:lstStyle/>
        <a:p>
          <a:r>
            <a:rPr lang="en-US" sz="1200" b="1">
              <a:latin typeface="+mj-lt"/>
              <a:ea typeface="Yu Gothic" panose="020B0400000000000000" pitchFamily="34" charset="-128"/>
            </a:rPr>
            <a:t>Certain “soft” services removed from list (e.g. parking, cemeteries, airports)</a:t>
          </a:r>
          <a:endParaRPr lang="en-US" sz="1200" b="1" dirty="0">
            <a:latin typeface="+mj-lt"/>
            <a:ea typeface="Yu Gothic" panose="020B0400000000000000" pitchFamily="34" charset="-128"/>
          </a:endParaRPr>
        </a:p>
      </dgm:t>
    </dgm:pt>
    <dgm:pt modelId="{0D3C5C13-7BB6-440F-945A-3C9895BA8F4D}" type="parTrans" cxnId="{662EBA36-DF57-409A-BC21-B86F27569A7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6C0BBF9-21E4-46AD-B8BA-13A0013D822B}" type="sibTrans" cxnId="{662EBA36-DF57-409A-BC21-B86F27569A7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304A0C9-9022-48F4-84BF-6A3FE1B5CD88}">
      <dgm:prSet custT="1"/>
      <dgm:spPr/>
      <dgm:t>
        <a:bodyPr/>
        <a:lstStyle/>
        <a:p>
          <a:r>
            <a:rPr lang="en-US" sz="1200" b="1" dirty="0">
              <a:latin typeface="+mj-lt"/>
              <a:ea typeface="Yu Gothic" panose="020B0400000000000000" pitchFamily="34" charset="-128"/>
            </a:rPr>
            <a:t>Initial round of capital, can overlap with DCs</a:t>
          </a:r>
        </a:p>
      </dgm:t>
    </dgm:pt>
    <dgm:pt modelId="{D73582FA-24BA-4126-AF4C-4EF8D8583E9F}" type="parTrans" cxnId="{620D6FD2-9C7B-4B61-B84E-80E58675F70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216579E-559E-4B1C-B280-235AACB0DF52}" type="sibTrans" cxnId="{620D6FD2-9C7B-4B61-B84E-80E58675F70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EECCC93-E095-4B7A-B0C5-18749C3B4686}">
      <dgm:prSet custT="1"/>
      <dgm:spPr/>
      <dgm:t>
        <a:bodyPr/>
        <a:lstStyle/>
        <a:p>
          <a:r>
            <a:rPr lang="en-US" sz="1200" b="1" dirty="0">
              <a:latin typeface="+mj-lt"/>
              <a:ea typeface="Yu Gothic" panose="020B0400000000000000" pitchFamily="34" charset="-128"/>
            </a:rPr>
            <a:t>In-kind contributions permitted</a:t>
          </a:r>
        </a:p>
      </dgm:t>
    </dgm:pt>
    <dgm:pt modelId="{F6259898-576C-47CE-80EE-8755B0CF9B8E}" type="parTrans" cxnId="{8CEC4199-4F4A-4228-B35A-C59D0BE187C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769F8C8-DADF-4360-85F4-3ACF8BC60DE7}" type="sibTrans" cxnId="{8CEC4199-4F4A-4228-B35A-C59D0BE187C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CFB62FB-3A95-43BC-923C-0B3F793FDFA4}">
      <dgm:prSet custT="1"/>
      <dgm:spPr/>
      <dgm:t>
        <a:bodyPr/>
        <a:lstStyle/>
        <a:p>
          <a:r>
            <a:rPr lang="en-US" sz="1200" b="1">
              <a:latin typeface="+mj-lt"/>
              <a:ea typeface="Yu Gothic" panose="020B0400000000000000" pitchFamily="34" charset="-128"/>
            </a:rPr>
            <a:t>Capped at 4% of land value</a:t>
          </a:r>
          <a:endParaRPr lang="en-US" sz="1200" b="1" dirty="0">
            <a:latin typeface="+mj-lt"/>
            <a:ea typeface="Yu Gothic" panose="020B0400000000000000" pitchFamily="34" charset="-128"/>
          </a:endParaRPr>
        </a:p>
      </dgm:t>
    </dgm:pt>
    <dgm:pt modelId="{3FB27DD0-CD2F-41F0-A845-AB808BEA5881}" type="parTrans" cxnId="{BA8BD649-56E8-48C3-BC7D-FA8FD33B6F9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59BD28B-C452-4864-B31B-CF99C3310C4D}" type="sibTrans" cxnId="{BA8BD649-56E8-48C3-BC7D-FA8FD33B6F9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04EDEF-E4CD-49D5-9828-EC7B5D8F454F}">
      <dgm:prSet custT="1"/>
      <dgm:spPr/>
      <dgm:t>
        <a:bodyPr/>
        <a:lstStyle/>
        <a:p>
          <a:r>
            <a:rPr lang="en-US" sz="1200" b="1" dirty="0">
              <a:latin typeface="+mj-lt"/>
              <a:ea typeface="Yu Gothic" panose="020B0400000000000000" pitchFamily="34" charset="-128"/>
            </a:rPr>
            <a:t>Imposed only on development with 5 or more </a:t>
          </a:r>
          <a:r>
            <a:rPr lang="en-US" sz="1200" b="1" dirty="0" err="1">
              <a:latin typeface="+mj-lt"/>
              <a:ea typeface="Yu Gothic" panose="020B0400000000000000" pitchFamily="34" charset="-128"/>
            </a:rPr>
            <a:t>storeys</a:t>
          </a:r>
          <a:r>
            <a:rPr lang="en-US" sz="1200" b="1" dirty="0">
              <a:latin typeface="+mj-lt"/>
              <a:ea typeface="Yu Gothic" panose="020B0400000000000000" pitchFamily="34" charset="-128"/>
            </a:rPr>
            <a:t> &amp; 10 or more housing units</a:t>
          </a:r>
        </a:p>
      </dgm:t>
    </dgm:pt>
    <dgm:pt modelId="{85F870D5-5EFF-4E9D-88C0-76B8E743C843}" type="parTrans" cxnId="{3E6FA1B2-F831-4B2A-B37D-022EADC1F10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41398BE-E42F-44C4-BFF5-4A75D161E795}" type="sibTrans" cxnId="{3E6FA1B2-F831-4B2A-B37D-022EADC1F10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96F2B02-E4E2-4A53-844A-9A23D91F721F}">
      <dgm:prSet custT="1"/>
      <dgm:spPr/>
      <dgm:t>
        <a:bodyPr/>
        <a:lstStyle/>
        <a:p>
          <a:r>
            <a:rPr lang="en-US" sz="1200" b="1" dirty="0">
              <a:latin typeface="+mj-lt"/>
              <a:ea typeface="Yu Gothic" panose="020B0400000000000000" pitchFamily="34" charset="-128"/>
            </a:rPr>
            <a:t>Only local municipalities can charge</a:t>
          </a:r>
        </a:p>
      </dgm:t>
    </dgm:pt>
    <dgm:pt modelId="{8BEAAA29-280A-4CE6-8925-CF18C96FF88E}" type="parTrans" cxnId="{CCE15FD7-2A16-4A33-A754-DF7060C481A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CA9919D-C790-48D3-9E41-8CC872F2E0F2}" type="sibTrans" cxnId="{CCE15FD7-2A16-4A33-A754-DF7060C481A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A0A321F-0667-49AA-BC86-FEFE34497686}">
      <dgm:prSet/>
      <dgm:spPr/>
      <dgm:t>
        <a:bodyPr/>
        <a:lstStyle/>
        <a:p>
          <a:r>
            <a:rPr lang="en-US" b="1" dirty="0">
              <a:latin typeface="+mj-lt"/>
              <a:ea typeface="Yu Gothic" panose="020B0400000000000000" pitchFamily="34" charset="-128"/>
            </a:rPr>
            <a:t>Parkland acquisition</a:t>
          </a:r>
        </a:p>
      </dgm:t>
    </dgm:pt>
    <dgm:pt modelId="{9597834B-3809-4E0A-84A6-5A8B0C72479A}" type="parTrans" cxnId="{F01D69A0-53D9-453A-AB22-6B724832379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7DC46F0-E432-46CB-BA09-0520560D4A40}" type="sibTrans" cxnId="{F01D69A0-53D9-453A-AB22-6B724832379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793E4DB-DD47-4AF2-9450-02990E503AB8}">
      <dgm:prSet/>
      <dgm:spPr/>
      <dgm:t>
        <a:bodyPr/>
        <a:lstStyle/>
        <a:p>
          <a:r>
            <a:rPr lang="en-US" b="1" dirty="0">
              <a:latin typeface="+mj-lt"/>
              <a:ea typeface="Yu Gothic" panose="020B0400000000000000" pitchFamily="34" charset="-128"/>
            </a:rPr>
            <a:t>Standard rate of 5% for residential and 2% for non-residential </a:t>
          </a:r>
        </a:p>
      </dgm:t>
    </dgm:pt>
    <dgm:pt modelId="{37F12857-4159-487E-813E-E3E7C30BFC0E}" type="parTrans" cxnId="{7F52D1FD-49EA-4AF0-9C9B-4C09F9F1EC0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3E88FDA-5EE7-46FF-908F-393C90A11D8E}" type="sibTrans" cxnId="{7F52D1FD-49EA-4AF0-9C9B-4C09F9F1EC0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E1E05B4-C89B-4354-B5A9-7234306E335D}">
      <dgm:prSet/>
      <dgm:spPr/>
      <dgm:t>
        <a:bodyPr/>
        <a:lstStyle/>
        <a:p>
          <a:r>
            <a:rPr lang="en-US" b="1" dirty="0">
              <a:latin typeface="+mj-lt"/>
              <a:ea typeface="Yu Gothic" panose="020B0400000000000000" pitchFamily="34" charset="-128"/>
            </a:rPr>
            <a:t>Alternative, higher rate may apply based on units/ha</a:t>
          </a:r>
        </a:p>
      </dgm:t>
    </dgm:pt>
    <dgm:pt modelId="{CFF7F734-B9D8-43C1-A6B8-EB7A3790A0D4}" type="parTrans" cxnId="{30BC37FE-E8E7-4852-AB73-75A668E1C3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9304F06-592B-48E1-8BC0-0ED693F7D5A1}" type="sibTrans" cxnId="{30BC37FE-E8E7-4852-AB73-75A668E1C3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9A76655-CC3C-453A-94F3-74A9CA115F52}">
      <dgm:prSet/>
      <dgm:spPr/>
      <dgm:t>
        <a:bodyPr/>
        <a:lstStyle/>
        <a:p>
          <a:r>
            <a:rPr lang="en-US" b="1">
              <a:latin typeface="+mj-lt"/>
              <a:ea typeface="Yu Gothic" panose="020B0400000000000000" pitchFamily="34" charset="-128"/>
            </a:rPr>
            <a:t>Cash In Lieu permitted</a:t>
          </a:r>
          <a:endParaRPr lang="en-US" b="1" dirty="0">
            <a:latin typeface="+mj-lt"/>
            <a:ea typeface="Yu Gothic" panose="020B0400000000000000" pitchFamily="34" charset="-128"/>
          </a:endParaRPr>
        </a:p>
      </dgm:t>
    </dgm:pt>
    <dgm:pt modelId="{40FBEF90-8E2B-4CE0-B3DF-0D370F6E8AB6}" type="parTrans" cxnId="{33E2842A-9676-495A-BF4C-ABB997DA16A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427CD23-1ED4-4E29-BB07-4C44C8CAA9F7}" type="sibTrans" cxnId="{33E2842A-9676-495A-BF4C-ABB997DA16A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99FC6AF-7A12-4126-8C57-950DB9FD4934}" type="pres">
      <dgm:prSet presAssocID="{8641F70E-C7CD-4E89-A5DB-4BFCE6004508}" presName="theList" presStyleCnt="0">
        <dgm:presLayoutVars>
          <dgm:dir/>
          <dgm:animLvl val="lvl"/>
          <dgm:resizeHandles val="exact"/>
        </dgm:presLayoutVars>
      </dgm:prSet>
      <dgm:spPr/>
    </dgm:pt>
    <dgm:pt modelId="{5102EA48-5068-4D69-B3AD-ED94F589290D}" type="pres">
      <dgm:prSet presAssocID="{176A2FE1-7C5E-47CC-B9E8-CBEA02ED900D}" presName="compNode" presStyleCnt="0"/>
      <dgm:spPr/>
    </dgm:pt>
    <dgm:pt modelId="{E36FB1EB-2E95-4B90-A813-4D76819F50F5}" type="pres">
      <dgm:prSet presAssocID="{176A2FE1-7C5E-47CC-B9E8-CBEA02ED900D}" presName="aNode" presStyleLbl="bgShp" presStyleIdx="0" presStyleCnt="3"/>
      <dgm:spPr/>
    </dgm:pt>
    <dgm:pt modelId="{5DB086B0-DDE2-4AE1-9343-C4D36BE45BE6}" type="pres">
      <dgm:prSet presAssocID="{176A2FE1-7C5E-47CC-B9E8-CBEA02ED900D}" presName="textNode" presStyleLbl="bgShp" presStyleIdx="0" presStyleCnt="3"/>
      <dgm:spPr/>
    </dgm:pt>
    <dgm:pt modelId="{7CCB7582-9248-465A-AC3C-B4631D743A10}" type="pres">
      <dgm:prSet presAssocID="{176A2FE1-7C5E-47CC-B9E8-CBEA02ED900D}" presName="compChildNode" presStyleCnt="0"/>
      <dgm:spPr/>
    </dgm:pt>
    <dgm:pt modelId="{9911B8E6-469A-493E-A237-89246EAC4E1A}" type="pres">
      <dgm:prSet presAssocID="{176A2FE1-7C5E-47CC-B9E8-CBEA02ED900D}" presName="theInnerList" presStyleCnt="0"/>
      <dgm:spPr/>
    </dgm:pt>
    <dgm:pt modelId="{74C1F53C-69A4-4CC5-A859-F77A90012E1A}" type="pres">
      <dgm:prSet presAssocID="{B721DF7F-E7B2-4064-8264-9799DB8280A9}" presName="childNode" presStyleLbl="node1" presStyleIdx="0" presStyleCnt="13">
        <dgm:presLayoutVars>
          <dgm:bulletEnabled val="1"/>
        </dgm:presLayoutVars>
      </dgm:prSet>
      <dgm:spPr/>
    </dgm:pt>
    <dgm:pt modelId="{8DCA3A07-372C-448F-834C-4642891F7783}" type="pres">
      <dgm:prSet presAssocID="{B721DF7F-E7B2-4064-8264-9799DB8280A9}" presName="aSpace2" presStyleCnt="0"/>
      <dgm:spPr/>
    </dgm:pt>
    <dgm:pt modelId="{4B86AE4F-94D1-4A6E-8D07-A87CC35CD5BA}" type="pres">
      <dgm:prSet presAssocID="{DECB831B-A19A-416F-8883-29F0194149F7}" presName="childNode" presStyleLbl="node1" presStyleIdx="1" presStyleCnt="13">
        <dgm:presLayoutVars>
          <dgm:bulletEnabled val="1"/>
        </dgm:presLayoutVars>
      </dgm:prSet>
      <dgm:spPr/>
    </dgm:pt>
    <dgm:pt modelId="{46806E9A-7A68-4A2F-9A5D-53C283AEC7A0}" type="pres">
      <dgm:prSet presAssocID="{DECB831B-A19A-416F-8883-29F0194149F7}" presName="aSpace2" presStyleCnt="0"/>
      <dgm:spPr/>
    </dgm:pt>
    <dgm:pt modelId="{EC2F06D2-4610-45CA-9338-CE5701C76315}" type="pres">
      <dgm:prSet presAssocID="{F314FACC-8129-4F40-B534-B7E448401713}" presName="childNode" presStyleLbl="node1" presStyleIdx="2" presStyleCnt="13">
        <dgm:presLayoutVars>
          <dgm:bulletEnabled val="1"/>
        </dgm:presLayoutVars>
      </dgm:prSet>
      <dgm:spPr/>
    </dgm:pt>
    <dgm:pt modelId="{720EB69A-F932-42E1-9CB4-3F2A6AD4CADC}" type="pres">
      <dgm:prSet presAssocID="{F314FACC-8129-4F40-B534-B7E448401713}" presName="aSpace2" presStyleCnt="0"/>
      <dgm:spPr/>
    </dgm:pt>
    <dgm:pt modelId="{663A3775-AFF1-4AE4-B238-FA9F3A3BE70B}" type="pres">
      <dgm:prSet presAssocID="{683F1D32-FA86-4631-9DF5-886466EDCBBB}" presName="childNode" presStyleLbl="node1" presStyleIdx="3" presStyleCnt="13">
        <dgm:presLayoutVars>
          <dgm:bulletEnabled val="1"/>
        </dgm:presLayoutVars>
      </dgm:prSet>
      <dgm:spPr/>
    </dgm:pt>
    <dgm:pt modelId="{D839A8AE-727E-4EAF-A576-FBC6B48E4647}" type="pres">
      <dgm:prSet presAssocID="{176A2FE1-7C5E-47CC-B9E8-CBEA02ED900D}" presName="aSpace" presStyleCnt="0"/>
      <dgm:spPr/>
    </dgm:pt>
    <dgm:pt modelId="{044ED6AB-552B-437D-AA1A-A0D512E80D36}" type="pres">
      <dgm:prSet presAssocID="{A84728A0-FC42-42B8-B022-A534847FE93D}" presName="compNode" presStyleCnt="0"/>
      <dgm:spPr/>
    </dgm:pt>
    <dgm:pt modelId="{4728B9C3-B3AC-42B3-80C1-20F45533A00F}" type="pres">
      <dgm:prSet presAssocID="{A84728A0-FC42-42B8-B022-A534847FE93D}" presName="aNode" presStyleLbl="bgShp" presStyleIdx="1" presStyleCnt="3"/>
      <dgm:spPr/>
    </dgm:pt>
    <dgm:pt modelId="{E155F598-DBAD-4141-95FD-7D620F49B4C6}" type="pres">
      <dgm:prSet presAssocID="{A84728A0-FC42-42B8-B022-A534847FE93D}" presName="textNode" presStyleLbl="bgShp" presStyleIdx="1" presStyleCnt="3"/>
      <dgm:spPr/>
    </dgm:pt>
    <dgm:pt modelId="{E5FD95C2-7FBE-4F50-8123-0EC40C625F54}" type="pres">
      <dgm:prSet presAssocID="{A84728A0-FC42-42B8-B022-A534847FE93D}" presName="compChildNode" presStyleCnt="0"/>
      <dgm:spPr/>
    </dgm:pt>
    <dgm:pt modelId="{94EE8768-7DE1-4460-B07D-DF10DAF165E3}" type="pres">
      <dgm:prSet presAssocID="{A84728A0-FC42-42B8-B022-A534847FE93D}" presName="theInnerList" presStyleCnt="0"/>
      <dgm:spPr/>
    </dgm:pt>
    <dgm:pt modelId="{4EEA3D23-2CB2-4E9E-ABA9-EC572C406841}" type="pres">
      <dgm:prSet presAssocID="{7304A0C9-9022-48F4-84BF-6A3FE1B5CD88}" presName="childNode" presStyleLbl="node1" presStyleIdx="4" presStyleCnt="13">
        <dgm:presLayoutVars>
          <dgm:bulletEnabled val="1"/>
        </dgm:presLayoutVars>
      </dgm:prSet>
      <dgm:spPr/>
    </dgm:pt>
    <dgm:pt modelId="{2D573410-5CBD-4B2A-A9EE-719A42B4E338}" type="pres">
      <dgm:prSet presAssocID="{7304A0C9-9022-48F4-84BF-6A3FE1B5CD88}" presName="aSpace2" presStyleCnt="0"/>
      <dgm:spPr/>
    </dgm:pt>
    <dgm:pt modelId="{84E7ECBA-C7B7-4917-8D22-33D02FB86261}" type="pres">
      <dgm:prSet presAssocID="{4EECCC93-E095-4B7A-B0C5-18749C3B4686}" presName="childNode" presStyleLbl="node1" presStyleIdx="5" presStyleCnt="13">
        <dgm:presLayoutVars>
          <dgm:bulletEnabled val="1"/>
        </dgm:presLayoutVars>
      </dgm:prSet>
      <dgm:spPr/>
    </dgm:pt>
    <dgm:pt modelId="{F1126A17-DDF2-4A66-896A-6B5E4D48AE7C}" type="pres">
      <dgm:prSet presAssocID="{4EECCC93-E095-4B7A-B0C5-18749C3B4686}" presName="aSpace2" presStyleCnt="0"/>
      <dgm:spPr/>
    </dgm:pt>
    <dgm:pt modelId="{FED73170-3CA9-47F4-BA0F-852F548014B2}" type="pres">
      <dgm:prSet presAssocID="{8CFB62FB-3A95-43BC-923C-0B3F793FDFA4}" presName="childNode" presStyleLbl="node1" presStyleIdx="6" presStyleCnt="13">
        <dgm:presLayoutVars>
          <dgm:bulletEnabled val="1"/>
        </dgm:presLayoutVars>
      </dgm:prSet>
      <dgm:spPr/>
    </dgm:pt>
    <dgm:pt modelId="{F4F13F0C-F8F0-4012-9A22-56C05E01507A}" type="pres">
      <dgm:prSet presAssocID="{8CFB62FB-3A95-43BC-923C-0B3F793FDFA4}" presName="aSpace2" presStyleCnt="0"/>
      <dgm:spPr/>
    </dgm:pt>
    <dgm:pt modelId="{FABD2524-3928-48E2-86EA-8C4BF377E489}" type="pres">
      <dgm:prSet presAssocID="{F704EDEF-E4CD-49D5-9828-EC7B5D8F454F}" presName="childNode" presStyleLbl="node1" presStyleIdx="7" presStyleCnt="13" custScaleY="142834">
        <dgm:presLayoutVars>
          <dgm:bulletEnabled val="1"/>
        </dgm:presLayoutVars>
      </dgm:prSet>
      <dgm:spPr/>
    </dgm:pt>
    <dgm:pt modelId="{C5AF1016-DADC-4594-9377-952DB372E66B}" type="pres">
      <dgm:prSet presAssocID="{F704EDEF-E4CD-49D5-9828-EC7B5D8F454F}" presName="aSpace2" presStyleCnt="0"/>
      <dgm:spPr/>
    </dgm:pt>
    <dgm:pt modelId="{63FF67DD-444E-45B3-9BF4-1E92D6AB2439}" type="pres">
      <dgm:prSet presAssocID="{196F2B02-E4E2-4A53-844A-9A23D91F721F}" presName="childNode" presStyleLbl="node1" presStyleIdx="8" presStyleCnt="13" custLinFactNeighborY="1184">
        <dgm:presLayoutVars>
          <dgm:bulletEnabled val="1"/>
        </dgm:presLayoutVars>
      </dgm:prSet>
      <dgm:spPr/>
    </dgm:pt>
    <dgm:pt modelId="{DF5046B9-39EF-4CD1-8352-48EA114E9089}" type="pres">
      <dgm:prSet presAssocID="{A84728A0-FC42-42B8-B022-A534847FE93D}" presName="aSpace" presStyleCnt="0"/>
      <dgm:spPr/>
    </dgm:pt>
    <dgm:pt modelId="{61A9844A-F13D-42F8-9F1B-C743E9C1F47E}" type="pres">
      <dgm:prSet presAssocID="{C5160B81-D699-4865-8E5B-C83AC2F799CB}" presName="compNode" presStyleCnt="0"/>
      <dgm:spPr/>
    </dgm:pt>
    <dgm:pt modelId="{A45AB658-1CBB-4824-8CAA-B70FAFA85E5B}" type="pres">
      <dgm:prSet presAssocID="{C5160B81-D699-4865-8E5B-C83AC2F799CB}" presName="aNode" presStyleLbl="bgShp" presStyleIdx="2" presStyleCnt="3"/>
      <dgm:spPr/>
    </dgm:pt>
    <dgm:pt modelId="{ABC86CEE-9F7C-4335-BBD1-BB2D8B07DFFB}" type="pres">
      <dgm:prSet presAssocID="{C5160B81-D699-4865-8E5B-C83AC2F799CB}" presName="textNode" presStyleLbl="bgShp" presStyleIdx="2" presStyleCnt="3"/>
      <dgm:spPr/>
    </dgm:pt>
    <dgm:pt modelId="{09DB6C71-E619-4729-94FA-73AFAADCFA42}" type="pres">
      <dgm:prSet presAssocID="{C5160B81-D699-4865-8E5B-C83AC2F799CB}" presName="compChildNode" presStyleCnt="0"/>
      <dgm:spPr/>
    </dgm:pt>
    <dgm:pt modelId="{FE449FFC-5E01-48B6-A31A-5E5B26CBBE05}" type="pres">
      <dgm:prSet presAssocID="{C5160B81-D699-4865-8E5B-C83AC2F799CB}" presName="theInnerList" presStyleCnt="0"/>
      <dgm:spPr/>
    </dgm:pt>
    <dgm:pt modelId="{D793D7D9-942F-4181-B3DB-550667D5C43E}" type="pres">
      <dgm:prSet presAssocID="{0A0A321F-0667-49AA-BC86-FEFE34497686}" presName="childNode" presStyleLbl="node1" presStyleIdx="9" presStyleCnt="13">
        <dgm:presLayoutVars>
          <dgm:bulletEnabled val="1"/>
        </dgm:presLayoutVars>
      </dgm:prSet>
      <dgm:spPr/>
    </dgm:pt>
    <dgm:pt modelId="{ACA834F3-79A1-46A3-A4F7-5F15DA71C987}" type="pres">
      <dgm:prSet presAssocID="{0A0A321F-0667-49AA-BC86-FEFE34497686}" presName="aSpace2" presStyleCnt="0"/>
      <dgm:spPr/>
    </dgm:pt>
    <dgm:pt modelId="{77659BE7-4824-4F3E-A119-CBD06EF2D28E}" type="pres">
      <dgm:prSet presAssocID="{3793E4DB-DD47-4AF2-9450-02990E503AB8}" presName="childNode" presStyleLbl="node1" presStyleIdx="10" presStyleCnt="13">
        <dgm:presLayoutVars>
          <dgm:bulletEnabled val="1"/>
        </dgm:presLayoutVars>
      </dgm:prSet>
      <dgm:spPr/>
    </dgm:pt>
    <dgm:pt modelId="{539CAD37-E749-44C4-B8FA-6A6ABF4F9079}" type="pres">
      <dgm:prSet presAssocID="{3793E4DB-DD47-4AF2-9450-02990E503AB8}" presName="aSpace2" presStyleCnt="0"/>
      <dgm:spPr/>
    </dgm:pt>
    <dgm:pt modelId="{2E182068-B300-41A0-91D7-2B91FDF11F0C}" type="pres">
      <dgm:prSet presAssocID="{2E1E05B4-C89B-4354-B5A9-7234306E335D}" presName="childNode" presStyleLbl="node1" presStyleIdx="11" presStyleCnt="13">
        <dgm:presLayoutVars>
          <dgm:bulletEnabled val="1"/>
        </dgm:presLayoutVars>
      </dgm:prSet>
      <dgm:spPr/>
    </dgm:pt>
    <dgm:pt modelId="{74FBFEB9-0985-46CC-B542-93EB9730A1A1}" type="pres">
      <dgm:prSet presAssocID="{2E1E05B4-C89B-4354-B5A9-7234306E335D}" presName="aSpace2" presStyleCnt="0"/>
      <dgm:spPr/>
    </dgm:pt>
    <dgm:pt modelId="{66F54431-966C-48B6-8FB4-DED8D0EE354F}" type="pres">
      <dgm:prSet presAssocID="{59A76655-CC3C-453A-94F3-74A9CA115F52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09EC8F0D-0CFF-4AE2-8EAF-864F77835302}" type="presOf" srcId="{8CFB62FB-3A95-43BC-923C-0B3F793FDFA4}" destId="{FED73170-3CA9-47F4-BA0F-852F548014B2}" srcOrd="0" destOrd="0" presId="urn:microsoft.com/office/officeart/2005/8/layout/lProcess2"/>
    <dgm:cxn modelId="{D134DB13-0791-4A1D-9DE0-DCE4083FB062}" type="presOf" srcId="{7304A0C9-9022-48F4-84BF-6A3FE1B5CD88}" destId="{4EEA3D23-2CB2-4E9E-ABA9-EC572C406841}" srcOrd="0" destOrd="0" presId="urn:microsoft.com/office/officeart/2005/8/layout/lProcess2"/>
    <dgm:cxn modelId="{8AD0B71E-8D7F-42C5-8C14-747E8FA88C72}" type="presOf" srcId="{176A2FE1-7C5E-47CC-B9E8-CBEA02ED900D}" destId="{E36FB1EB-2E95-4B90-A813-4D76819F50F5}" srcOrd="0" destOrd="0" presId="urn:microsoft.com/office/officeart/2005/8/layout/lProcess2"/>
    <dgm:cxn modelId="{98936F24-D891-49F5-AF5C-B2301F703655}" type="presOf" srcId="{3793E4DB-DD47-4AF2-9450-02990E503AB8}" destId="{77659BE7-4824-4F3E-A119-CBD06EF2D28E}" srcOrd="0" destOrd="0" presId="urn:microsoft.com/office/officeart/2005/8/layout/lProcess2"/>
    <dgm:cxn modelId="{33E2842A-9676-495A-BF4C-ABB997DA16AB}" srcId="{C5160B81-D699-4865-8E5B-C83AC2F799CB}" destId="{59A76655-CC3C-453A-94F3-74A9CA115F52}" srcOrd="3" destOrd="0" parTransId="{40FBEF90-8E2B-4CE0-B3DF-0D370F6E8AB6}" sibTransId="{4427CD23-1ED4-4E29-BB07-4C44C8CAA9F7}"/>
    <dgm:cxn modelId="{22F62B30-2163-4D57-B259-BA1E27BD6F88}" type="presOf" srcId="{2E1E05B4-C89B-4354-B5A9-7234306E335D}" destId="{2E182068-B300-41A0-91D7-2B91FDF11F0C}" srcOrd="0" destOrd="0" presId="urn:microsoft.com/office/officeart/2005/8/layout/lProcess2"/>
    <dgm:cxn modelId="{5ED55534-4171-4737-9297-279BD29262FB}" srcId="{176A2FE1-7C5E-47CC-B9E8-CBEA02ED900D}" destId="{DECB831B-A19A-416F-8883-29F0194149F7}" srcOrd="1" destOrd="0" parTransId="{024AEFDC-E16C-48CF-9F2E-257949150856}" sibTransId="{F57B7F16-6771-4DC3-9E19-B67DAA319C98}"/>
    <dgm:cxn modelId="{662EBA36-DF57-409A-BC21-B86F27569A7D}" srcId="{176A2FE1-7C5E-47CC-B9E8-CBEA02ED900D}" destId="{F314FACC-8129-4F40-B534-B7E448401713}" srcOrd="2" destOrd="0" parTransId="{0D3C5C13-7BB6-440F-945A-3C9895BA8F4D}" sibTransId="{46C0BBF9-21E4-46AD-B8BA-13A0013D822B}"/>
    <dgm:cxn modelId="{09967E60-1D24-4B5C-B665-ACFD134E5239}" type="presOf" srcId="{0A0A321F-0667-49AA-BC86-FEFE34497686}" destId="{D793D7D9-942F-4181-B3DB-550667D5C43E}" srcOrd="0" destOrd="0" presId="urn:microsoft.com/office/officeart/2005/8/layout/lProcess2"/>
    <dgm:cxn modelId="{F7FB8342-FFB6-4F92-A031-91E9F9D87F22}" type="presOf" srcId="{F704EDEF-E4CD-49D5-9828-EC7B5D8F454F}" destId="{FABD2524-3928-48E2-86EA-8C4BF377E489}" srcOrd="0" destOrd="0" presId="urn:microsoft.com/office/officeart/2005/8/layout/lProcess2"/>
    <dgm:cxn modelId="{46005668-7F9A-41CB-8A33-FF140D994FA1}" type="presOf" srcId="{C5160B81-D699-4865-8E5B-C83AC2F799CB}" destId="{ABC86CEE-9F7C-4335-BBD1-BB2D8B07DFFB}" srcOrd="1" destOrd="0" presId="urn:microsoft.com/office/officeart/2005/8/layout/lProcess2"/>
    <dgm:cxn modelId="{BA8BD649-56E8-48C3-BC7D-FA8FD33B6F9A}" srcId="{A84728A0-FC42-42B8-B022-A534847FE93D}" destId="{8CFB62FB-3A95-43BC-923C-0B3F793FDFA4}" srcOrd="2" destOrd="0" parTransId="{3FB27DD0-CD2F-41F0-A845-AB808BEA5881}" sibTransId="{C59BD28B-C452-4864-B31B-CF99C3310C4D}"/>
    <dgm:cxn modelId="{EAEC166B-B6CD-4143-ACFE-5C517AF4D8A8}" type="presOf" srcId="{8641F70E-C7CD-4E89-A5DB-4BFCE6004508}" destId="{099FC6AF-7A12-4126-8C57-950DB9FD4934}" srcOrd="0" destOrd="0" presId="urn:microsoft.com/office/officeart/2005/8/layout/lProcess2"/>
    <dgm:cxn modelId="{A041B354-8948-4641-AF9E-DF2A58DC319F}" srcId="{176A2FE1-7C5E-47CC-B9E8-CBEA02ED900D}" destId="{683F1D32-FA86-4631-9DF5-886466EDCBBB}" srcOrd="3" destOrd="0" parTransId="{70AFE643-7EEB-42E1-890D-2A580FCC134A}" sibTransId="{C89D7C1D-DCD0-430A-AC05-8A01AAD409DC}"/>
    <dgm:cxn modelId="{EA25BA75-B256-431E-953C-90811E552CAE}" type="presOf" srcId="{C5160B81-D699-4865-8E5B-C83AC2F799CB}" destId="{A45AB658-1CBB-4824-8CAA-B70FAFA85E5B}" srcOrd="0" destOrd="0" presId="urn:microsoft.com/office/officeart/2005/8/layout/lProcess2"/>
    <dgm:cxn modelId="{2DD90785-C24F-4416-B86D-991C637A63B5}" type="presOf" srcId="{4EECCC93-E095-4B7A-B0C5-18749C3B4686}" destId="{84E7ECBA-C7B7-4917-8D22-33D02FB86261}" srcOrd="0" destOrd="0" presId="urn:microsoft.com/office/officeart/2005/8/layout/lProcess2"/>
    <dgm:cxn modelId="{1E4ADC8B-EDBB-4716-A252-2C07E5EE357A}" srcId="{8641F70E-C7CD-4E89-A5DB-4BFCE6004508}" destId="{A84728A0-FC42-42B8-B022-A534847FE93D}" srcOrd="1" destOrd="0" parTransId="{C2297013-AE01-46B1-8467-B8D4ACBC58B2}" sibTransId="{0C6EB2FC-0D8F-49E4-9E10-E086FEFF2CD4}"/>
    <dgm:cxn modelId="{54DA9C8E-60CD-411D-A45D-587B17C97484}" type="presOf" srcId="{59A76655-CC3C-453A-94F3-74A9CA115F52}" destId="{66F54431-966C-48B6-8FB4-DED8D0EE354F}" srcOrd="0" destOrd="0" presId="urn:microsoft.com/office/officeart/2005/8/layout/lProcess2"/>
    <dgm:cxn modelId="{763CB891-83AB-4934-A073-CA81AE1A8817}" srcId="{8641F70E-C7CD-4E89-A5DB-4BFCE6004508}" destId="{C5160B81-D699-4865-8E5B-C83AC2F799CB}" srcOrd="2" destOrd="0" parTransId="{B3DDD5A7-908F-4263-8BAC-F70584B37E8A}" sibTransId="{3435F025-AAC8-4F36-A542-C7E882B97DD7}"/>
    <dgm:cxn modelId="{8CEC4199-4F4A-4228-B35A-C59D0BE187CD}" srcId="{A84728A0-FC42-42B8-B022-A534847FE93D}" destId="{4EECCC93-E095-4B7A-B0C5-18749C3B4686}" srcOrd="1" destOrd="0" parTransId="{F6259898-576C-47CE-80EE-8755B0CF9B8E}" sibTransId="{E769F8C8-DADF-4360-85F4-3ACF8BC60DE7}"/>
    <dgm:cxn modelId="{F01D69A0-53D9-453A-AB22-6B7248323791}" srcId="{C5160B81-D699-4865-8E5B-C83AC2F799CB}" destId="{0A0A321F-0667-49AA-BC86-FEFE34497686}" srcOrd="0" destOrd="0" parTransId="{9597834B-3809-4E0A-84A6-5A8B0C72479A}" sibTransId="{37DC46F0-E432-46CB-BA09-0520560D4A40}"/>
    <dgm:cxn modelId="{B43E48A1-35EB-4B2A-B0D2-55B2B0B7FC91}" srcId="{176A2FE1-7C5E-47CC-B9E8-CBEA02ED900D}" destId="{B721DF7F-E7B2-4064-8264-9799DB8280A9}" srcOrd="0" destOrd="0" parTransId="{5A6463E8-84F0-4B99-91C8-249438825DA3}" sibTransId="{67F73A18-407F-4908-B39A-DCB88E6E30E0}"/>
    <dgm:cxn modelId="{7B446EA5-0F99-4C3D-8BEA-0A01744B1790}" type="presOf" srcId="{DECB831B-A19A-416F-8883-29F0194149F7}" destId="{4B86AE4F-94D1-4A6E-8D07-A87CC35CD5BA}" srcOrd="0" destOrd="0" presId="urn:microsoft.com/office/officeart/2005/8/layout/lProcess2"/>
    <dgm:cxn modelId="{3E6FA1B2-F831-4B2A-B37D-022EADC1F101}" srcId="{A84728A0-FC42-42B8-B022-A534847FE93D}" destId="{F704EDEF-E4CD-49D5-9828-EC7B5D8F454F}" srcOrd="3" destOrd="0" parTransId="{85F870D5-5EFF-4E9D-88C0-76B8E743C843}" sibTransId="{741398BE-E42F-44C4-BFF5-4A75D161E795}"/>
    <dgm:cxn modelId="{7D2505B8-0BB0-4F0B-B760-CEEE49F799D8}" type="presOf" srcId="{196F2B02-E4E2-4A53-844A-9A23D91F721F}" destId="{63FF67DD-444E-45B3-9BF4-1E92D6AB2439}" srcOrd="0" destOrd="0" presId="urn:microsoft.com/office/officeart/2005/8/layout/lProcess2"/>
    <dgm:cxn modelId="{C57F00BB-3D66-4ECC-951B-F4AFB5EAC667}" type="presOf" srcId="{683F1D32-FA86-4631-9DF5-886466EDCBBB}" destId="{663A3775-AFF1-4AE4-B238-FA9F3A3BE70B}" srcOrd="0" destOrd="0" presId="urn:microsoft.com/office/officeart/2005/8/layout/lProcess2"/>
    <dgm:cxn modelId="{F550D9C5-E764-4180-A569-A40ACAABE125}" type="presOf" srcId="{176A2FE1-7C5E-47CC-B9E8-CBEA02ED900D}" destId="{5DB086B0-DDE2-4AE1-9343-C4D36BE45BE6}" srcOrd="1" destOrd="0" presId="urn:microsoft.com/office/officeart/2005/8/layout/lProcess2"/>
    <dgm:cxn modelId="{C84D54D0-F98C-413B-8735-21A5E0443BFD}" type="presOf" srcId="{B721DF7F-E7B2-4064-8264-9799DB8280A9}" destId="{74C1F53C-69A4-4CC5-A859-F77A90012E1A}" srcOrd="0" destOrd="0" presId="urn:microsoft.com/office/officeart/2005/8/layout/lProcess2"/>
    <dgm:cxn modelId="{620D6FD2-9C7B-4B61-B84E-80E58675F70A}" srcId="{A84728A0-FC42-42B8-B022-A534847FE93D}" destId="{7304A0C9-9022-48F4-84BF-6A3FE1B5CD88}" srcOrd="0" destOrd="0" parTransId="{D73582FA-24BA-4126-AF4C-4EF8D8583E9F}" sibTransId="{8216579E-559E-4B1C-B280-235AACB0DF52}"/>
    <dgm:cxn modelId="{CCE15FD7-2A16-4A33-A754-DF7060C481A3}" srcId="{A84728A0-FC42-42B8-B022-A534847FE93D}" destId="{196F2B02-E4E2-4A53-844A-9A23D91F721F}" srcOrd="4" destOrd="0" parTransId="{8BEAAA29-280A-4CE6-8925-CF18C96FF88E}" sibTransId="{DCA9919D-C790-48D3-9E41-8CC872F2E0F2}"/>
    <dgm:cxn modelId="{92B0EFE9-F0ED-4911-93F8-0A2F974F5CD9}" type="presOf" srcId="{A84728A0-FC42-42B8-B022-A534847FE93D}" destId="{4728B9C3-B3AC-42B3-80C1-20F45533A00F}" srcOrd="0" destOrd="0" presId="urn:microsoft.com/office/officeart/2005/8/layout/lProcess2"/>
    <dgm:cxn modelId="{EA2183F0-82E2-45B4-9E26-574669C59150}" type="presOf" srcId="{F314FACC-8129-4F40-B534-B7E448401713}" destId="{EC2F06D2-4610-45CA-9338-CE5701C76315}" srcOrd="0" destOrd="0" presId="urn:microsoft.com/office/officeart/2005/8/layout/lProcess2"/>
    <dgm:cxn modelId="{2DE82AF4-56C3-4AE2-8774-19926F913236}" srcId="{8641F70E-C7CD-4E89-A5DB-4BFCE6004508}" destId="{176A2FE1-7C5E-47CC-B9E8-CBEA02ED900D}" srcOrd="0" destOrd="0" parTransId="{FA995689-0DB6-413A-9D0A-B5A7AEDA6890}" sibTransId="{91525D03-3FE6-4868-9A7B-2A9A7BA81806}"/>
    <dgm:cxn modelId="{8A8744FC-368B-4856-BD1F-9AD9BB697A67}" type="presOf" srcId="{A84728A0-FC42-42B8-B022-A534847FE93D}" destId="{E155F598-DBAD-4141-95FD-7D620F49B4C6}" srcOrd="1" destOrd="0" presId="urn:microsoft.com/office/officeart/2005/8/layout/lProcess2"/>
    <dgm:cxn modelId="{7F52D1FD-49EA-4AF0-9C9B-4C09F9F1EC04}" srcId="{C5160B81-D699-4865-8E5B-C83AC2F799CB}" destId="{3793E4DB-DD47-4AF2-9450-02990E503AB8}" srcOrd="1" destOrd="0" parTransId="{37F12857-4159-487E-813E-E3E7C30BFC0E}" sibTransId="{63E88FDA-5EE7-46FF-908F-393C90A11D8E}"/>
    <dgm:cxn modelId="{30BC37FE-E8E7-4852-AB73-75A668E1C3D9}" srcId="{C5160B81-D699-4865-8E5B-C83AC2F799CB}" destId="{2E1E05B4-C89B-4354-B5A9-7234306E335D}" srcOrd="2" destOrd="0" parTransId="{CFF7F734-B9D8-43C1-A6B8-EB7A3790A0D4}" sibTransId="{09304F06-592B-48E1-8BC0-0ED693F7D5A1}"/>
    <dgm:cxn modelId="{A53674CA-154E-401F-8C8D-4BCE9CC770D1}" type="presParOf" srcId="{099FC6AF-7A12-4126-8C57-950DB9FD4934}" destId="{5102EA48-5068-4D69-B3AD-ED94F589290D}" srcOrd="0" destOrd="0" presId="urn:microsoft.com/office/officeart/2005/8/layout/lProcess2"/>
    <dgm:cxn modelId="{41521428-0524-417E-A5EB-BE2D4C707015}" type="presParOf" srcId="{5102EA48-5068-4D69-B3AD-ED94F589290D}" destId="{E36FB1EB-2E95-4B90-A813-4D76819F50F5}" srcOrd="0" destOrd="0" presId="urn:microsoft.com/office/officeart/2005/8/layout/lProcess2"/>
    <dgm:cxn modelId="{F128A203-1625-428A-B744-2E1B51B02539}" type="presParOf" srcId="{5102EA48-5068-4D69-B3AD-ED94F589290D}" destId="{5DB086B0-DDE2-4AE1-9343-C4D36BE45BE6}" srcOrd="1" destOrd="0" presId="urn:microsoft.com/office/officeart/2005/8/layout/lProcess2"/>
    <dgm:cxn modelId="{695A8097-81CF-4596-9E1D-B1DFBF48E5F4}" type="presParOf" srcId="{5102EA48-5068-4D69-B3AD-ED94F589290D}" destId="{7CCB7582-9248-465A-AC3C-B4631D743A10}" srcOrd="2" destOrd="0" presId="urn:microsoft.com/office/officeart/2005/8/layout/lProcess2"/>
    <dgm:cxn modelId="{490F38C1-8E6A-4D20-A3E2-FA5CBD933566}" type="presParOf" srcId="{7CCB7582-9248-465A-AC3C-B4631D743A10}" destId="{9911B8E6-469A-493E-A237-89246EAC4E1A}" srcOrd="0" destOrd="0" presId="urn:microsoft.com/office/officeart/2005/8/layout/lProcess2"/>
    <dgm:cxn modelId="{CAF11D9F-BA45-44E2-BC48-B30A4C29057A}" type="presParOf" srcId="{9911B8E6-469A-493E-A237-89246EAC4E1A}" destId="{74C1F53C-69A4-4CC5-A859-F77A90012E1A}" srcOrd="0" destOrd="0" presId="urn:microsoft.com/office/officeart/2005/8/layout/lProcess2"/>
    <dgm:cxn modelId="{C2E0570F-17AE-406D-820D-4FFFCC908CB4}" type="presParOf" srcId="{9911B8E6-469A-493E-A237-89246EAC4E1A}" destId="{8DCA3A07-372C-448F-834C-4642891F7783}" srcOrd="1" destOrd="0" presId="urn:microsoft.com/office/officeart/2005/8/layout/lProcess2"/>
    <dgm:cxn modelId="{223BF7E9-B9C3-42B2-8D71-7E121ED5B66C}" type="presParOf" srcId="{9911B8E6-469A-493E-A237-89246EAC4E1A}" destId="{4B86AE4F-94D1-4A6E-8D07-A87CC35CD5BA}" srcOrd="2" destOrd="0" presId="urn:microsoft.com/office/officeart/2005/8/layout/lProcess2"/>
    <dgm:cxn modelId="{E5EA4B33-B61D-4C4F-913F-466EE8A18FCB}" type="presParOf" srcId="{9911B8E6-469A-493E-A237-89246EAC4E1A}" destId="{46806E9A-7A68-4A2F-9A5D-53C283AEC7A0}" srcOrd="3" destOrd="0" presId="urn:microsoft.com/office/officeart/2005/8/layout/lProcess2"/>
    <dgm:cxn modelId="{1A820D67-BF2D-48C6-97E6-1C808CB13675}" type="presParOf" srcId="{9911B8E6-469A-493E-A237-89246EAC4E1A}" destId="{EC2F06D2-4610-45CA-9338-CE5701C76315}" srcOrd="4" destOrd="0" presId="urn:microsoft.com/office/officeart/2005/8/layout/lProcess2"/>
    <dgm:cxn modelId="{2860FEA6-72F9-4576-AFCA-EE3EE2AC6C1B}" type="presParOf" srcId="{9911B8E6-469A-493E-A237-89246EAC4E1A}" destId="{720EB69A-F932-42E1-9CB4-3F2A6AD4CADC}" srcOrd="5" destOrd="0" presId="urn:microsoft.com/office/officeart/2005/8/layout/lProcess2"/>
    <dgm:cxn modelId="{F4B7C76D-E563-4EB7-949B-4F70030E5EDC}" type="presParOf" srcId="{9911B8E6-469A-493E-A237-89246EAC4E1A}" destId="{663A3775-AFF1-4AE4-B238-FA9F3A3BE70B}" srcOrd="6" destOrd="0" presId="urn:microsoft.com/office/officeart/2005/8/layout/lProcess2"/>
    <dgm:cxn modelId="{700B8246-8792-4C89-AB98-512D166DB473}" type="presParOf" srcId="{099FC6AF-7A12-4126-8C57-950DB9FD4934}" destId="{D839A8AE-727E-4EAF-A576-FBC6B48E4647}" srcOrd="1" destOrd="0" presId="urn:microsoft.com/office/officeart/2005/8/layout/lProcess2"/>
    <dgm:cxn modelId="{946ED206-724A-4ECC-9A8C-033BFD927043}" type="presParOf" srcId="{099FC6AF-7A12-4126-8C57-950DB9FD4934}" destId="{044ED6AB-552B-437D-AA1A-A0D512E80D36}" srcOrd="2" destOrd="0" presId="urn:microsoft.com/office/officeart/2005/8/layout/lProcess2"/>
    <dgm:cxn modelId="{57992007-B7AB-47D7-B8BB-917FE05F0C2F}" type="presParOf" srcId="{044ED6AB-552B-437D-AA1A-A0D512E80D36}" destId="{4728B9C3-B3AC-42B3-80C1-20F45533A00F}" srcOrd="0" destOrd="0" presId="urn:microsoft.com/office/officeart/2005/8/layout/lProcess2"/>
    <dgm:cxn modelId="{D1C7E41C-3CF5-45C8-A8DA-1576625406E6}" type="presParOf" srcId="{044ED6AB-552B-437D-AA1A-A0D512E80D36}" destId="{E155F598-DBAD-4141-95FD-7D620F49B4C6}" srcOrd="1" destOrd="0" presId="urn:microsoft.com/office/officeart/2005/8/layout/lProcess2"/>
    <dgm:cxn modelId="{51242711-EB45-49FA-A8D5-665798276CBA}" type="presParOf" srcId="{044ED6AB-552B-437D-AA1A-A0D512E80D36}" destId="{E5FD95C2-7FBE-4F50-8123-0EC40C625F54}" srcOrd="2" destOrd="0" presId="urn:microsoft.com/office/officeart/2005/8/layout/lProcess2"/>
    <dgm:cxn modelId="{F144F9FD-C704-409D-A62E-6994AF4BDE68}" type="presParOf" srcId="{E5FD95C2-7FBE-4F50-8123-0EC40C625F54}" destId="{94EE8768-7DE1-4460-B07D-DF10DAF165E3}" srcOrd="0" destOrd="0" presId="urn:microsoft.com/office/officeart/2005/8/layout/lProcess2"/>
    <dgm:cxn modelId="{C32A488B-33D9-4764-9A12-852F7DE5200B}" type="presParOf" srcId="{94EE8768-7DE1-4460-B07D-DF10DAF165E3}" destId="{4EEA3D23-2CB2-4E9E-ABA9-EC572C406841}" srcOrd="0" destOrd="0" presId="urn:microsoft.com/office/officeart/2005/8/layout/lProcess2"/>
    <dgm:cxn modelId="{DFF31C88-3A42-40E9-AC2B-7E87D9AB47A4}" type="presParOf" srcId="{94EE8768-7DE1-4460-B07D-DF10DAF165E3}" destId="{2D573410-5CBD-4B2A-A9EE-719A42B4E338}" srcOrd="1" destOrd="0" presId="urn:microsoft.com/office/officeart/2005/8/layout/lProcess2"/>
    <dgm:cxn modelId="{DFB7357B-FBFD-4930-8532-97D8E29E1B99}" type="presParOf" srcId="{94EE8768-7DE1-4460-B07D-DF10DAF165E3}" destId="{84E7ECBA-C7B7-4917-8D22-33D02FB86261}" srcOrd="2" destOrd="0" presId="urn:microsoft.com/office/officeart/2005/8/layout/lProcess2"/>
    <dgm:cxn modelId="{D5E4FBA9-DD4A-4957-BEC7-52EBD3C21B5B}" type="presParOf" srcId="{94EE8768-7DE1-4460-B07D-DF10DAF165E3}" destId="{F1126A17-DDF2-4A66-896A-6B5E4D48AE7C}" srcOrd="3" destOrd="0" presId="urn:microsoft.com/office/officeart/2005/8/layout/lProcess2"/>
    <dgm:cxn modelId="{28268210-8E3F-4432-B6A7-59C796927B41}" type="presParOf" srcId="{94EE8768-7DE1-4460-B07D-DF10DAF165E3}" destId="{FED73170-3CA9-47F4-BA0F-852F548014B2}" srcOrd="4" destOrd="0" presId="urn:microsoft.com/office/officeart/2005/8/layout/lProcess2"/>
    <dgm:cxn modelId="{B2546FB7-4201-4E39-AEAC-86363A846032}" type="presParOf" srcId="{94EE8768-7DE1-4460-B07D-DF10DAF165E3}" destId="{F4F13F0C-F8F0-4012-9A22-56C05E01507A}" srcOrd="5" destOrd="0" presId="urn:microsoft.com/office/officeart/2005/8/layout/lProcess2"/>
    <dgm:cxn modelId="{63DC513D-AD5A-4171-ACC3-A1AA268B8D07}" type="presParOf" srcId="{94EE8768-7DE1-4460-B07D-DF10DAF165E3}" destId="{FABD2524-3928-48E2-86EA-8C4BF377E489}" srcOrd="6" destOrd="0" presId="urn:microsoft.com/office/officeart/2005/8/layout/lProcess2"/>
    <dgm:cxn modelId="{56BE4E1B-B0E6-4DB9-917B-58E7E3AFF00E}" type="presParOf" srcId="{94EE8768-7DE1-4460-B07D-DF10DAF165E3}" destId="{C5AF1016-DADC-4594-9377-952DB372E66B}" srcOrd="7" destOrd="0" presId="urn:microsoft.com/office/officeart/2005/8/layout/lProcess2"/>
    <dgm:cxn modelId="{85046D7F-F23E-461C-8832-A36F315A87CE}" type="presParOf" srcId="{94EE8768-7DE1-4460-B07D-DF10DAF165E3}" destId="{63FF67DD-444E-45B3-9BF4-1E92D6AB2439}" srcOrd="8" destOrd="0" presId="urn:microsoft.com/office/officeart/2005/8/layout/lProcess2"/>
    <dgm:cxn modelId="{C4D7B4C2-4A49-40FF-B5D4-0086B3F47535}" type="presParOf" srcId="{099FC6AF-7A12-4126-8C57-950DB9FD4934}" destId="{DF5046B9-39EF-4CD1-8352-48EA114E9089}" srcOrd="3" destOrd="0" presId="urn:microsoft.com/office/officeart/2005/8/layout/lProcess2"/>
    <dgm:cxn modelId="{6B05EFC1-7935-4C2B-BE12-C3FD22A8BBA2}" type="presParOf" srcId="{099FC6AF-7A12-4126-8C57-950DB9FD4934}" destId="{61A9844A-F13D-42F8-9F1B-C743E9C1F47E}" srcOrd="4" destOrd="0" presId="urn:microsoft.com/office/officeart/2005/8/layout/lProcess2"/>
    <dgm:cxn modelId="{18CA4AFB-5EE2-486B-9FED-621ED97ACD38}" type="presParOf" srcId="{61A9844A-F13D-42F8-9F1B-C743E9C1F47E}" destId="{A45AB658-1CBB-4824-8CAA-B70FAFA85E5B}" srcOrd="0" destOrd="0" presId="urn:microsoft.com/office/officeart/2005/8/layout/lProcess2"/>
    <dgm:cxn modelId="{3DEAED68-A2F7-4107-8805-978822A8B816}" type="presParOf" srcId="{61A9844A-F13D-42F8-9F1B-C743E9C1F47E}" destId="{ABC86CEE-9F7C-4335-BBD1-BB2D8B07DFFB}" srcOrd="1" destOrd="0" presId="urn:microsoft.com/office/officeart/2005/8/layout/lProcess2"/>
    <dgm:cxn modelId="{BC170FE1-812B-42E4-9F24-37E16043AC0E}" type="presParOf" srcId="{61A9844A-F13D-42F8-9F1B-C743E9C1F47E}" destId="{09DB6C71-E619-4729-94FA-73AFAADCFA42}" srcOrd="2" destOrd="0" presId="urn:microsoft.com/office/officeart/2005/8/layout/lProcess2"/>
    <dgm:cxn modelId="{09351DC1-4884-429A-8C58-F9B76F90402E}" type="presParOf" srcId="{09DB6C71-E619-4729-94FA-73AFAADCFA42}" destId="{FE449FFC-5E01-48B6-A31A-5E5B26CBBE05}" srcOrd="0" destOrd="0" presId="urn:microsoft.com/office/officeart/2005/8/layout/lProcess2"/>
    <dgm:cxn modelId="{C0271EF7-45F6-4AA4-ABE3-B2D4755752EF}" type="presParOf" srcId="{FE449FFC-5E01-48B6-A31A-5E5B26CBBE05}" destId="{D793D7D9-942F-4181-B3DB-550667D5C43E}" srcOrd="0" destOrd="0" presId="urn:microsoft.com/office/officeart/2005/8/layout/lProcess2"/>
    <dgm:cxn modelId="{9FF7F8AE-F6B7-4BA9-AE60-C6E0AE94F990}" type="presParOf" srcId="{FE449FFC-5E01-48B6-A31A-5E5B26CBBE05}" destId="{ACA834F3-79A1-46A3-A4F7-5F15DA71C987}" srcOrd="1" destOrd="0" presId="urn:microsoft.com/office/officeart/2005/8/layout/lProcess2"/>
    <dgm:cxn modelId="{AA8B5B1C-F790-436B-B6CB-C46EB9F43E82}" type="presParOf" srcId="{FE449FFC-5E01-48B6-A31A-5E5B26CBBE05}" destId="{77659BE7-4824-4F3E-A119-CBD06EF2D28E}" srcOrd="2" destOrd="0" presId="urn:microsoft.com/office/officeart/2005/8/layout/lProcess2"/>
    <dgm:cxn modelId="{CD119DA8-86FF-448D-9431-283502AD0093}" type="presParOf" srcId="{FE449FFC-5E01-48B6-A31A-5E5B26CBBE05}" destId="{539CAD37-E749-44C4-B8FA-6A6ABF4F9079}" srcOrd="3" destOrd="0" presId="urn:microsoft.com/office/officeart/2005/8/layout/lProcess2"/>
    <dgm:cxn modelId="{1D71D8B7-07B0-43E8-9FF4-0244480B9CF1}" type="presParOf" srcId="{FE449FFC-5E01-48B6-A31A-5E5B26CBBE05}" destId="{2E182068-B300-41A0-91D7-2B91FDF11F0C}" srcOrd="4" destOrd="0" presId="urn:microsoft.com/office/officeart/2005/8/layout/lProcess2"/>
    <dgm:cxn modelId="{0A846BD7-6C03-469B-8D81-2EEA8E16FCE8}" type="presParOf" srcId="{FE449FFC-5E01-48B6-A31A-5E5B26CBBE05}" destId="{74FBFEB9-0985-46CC-B542-93EB9730A1A1}" srcOrd="5" destOrd="0" presId="urn:microsoft.com/office/officeart/2005/8/layout/lProcess2"/>
    <dgm:cxn modelId="{A56BD504-E209-45F0-BCB5-C34E1626D866}" type="presParOf" srcId="{FE449FFC-5E01-48B6-A31A-5E5B26CBBE05}" destId="{66F54431-966C-48B6-8FB4-DED8D0EE354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FB1EB-2E95-4B90-A813-4D76819F50F5}">
      <dsp:nvSpPr>
        <dsp:cNvPr id="0" name=""/>
        <dsp:cNvSpPr/>
      </dsp:nvSpPr>
      <dsp:spPr>
        <a:xfrm>
          <a:off x="1283" y="0"/>
          <a:ext cx="3337470" cy="4652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Development Charges Act (DCs)</a:t>
          </a:r>
        </a:p>
      </dsp:txBody>
      <dsp:txXfrm>
        <a:off x="1283" y="0"/>
        <a:ext cx="3337470" cy="1395888"/>
      </dsp:txXfrm>
    </dsp:sp>
    <dsp:sp modelId="{74C1F53C-69A4-4CC5-A859-F77A90012E1A}">
      <dsp:nvSpPr>
        <dsp:cNvPr id="0" name=""/>
        <dsp:cNvSpPr/>
      </dsp:nvSpPr>
      <dsp:spPr>
        <a:xfrm>
          <a:off x="335030" y="1396002"/>
          <a:ext cx="2669976" cy="677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  <a:ea typeface="Yu Gothic" panose="020B0400000000000000" pitchFamily="34" charset="-128"/>
            </a:rPr>
            <a:t>Used to fund initial round of capital infrastructure </a:t>
          </a:r>
          <a:endParaRPr lang="en-US" sz="1200" kern="1200" dirty="0">
            <a:latin typeface="+mj-lt"/>
          </a:endParaRPr>
        </a:p>
      </dsp:txBody>
      <dsp:txXfrm>
        <a:off x="354883" y="1415855"/>
        <a:ext cx="2630270" cy="638131"/>
      </dsp:txXfrm>
    </dsp:sp>
    <dsp:sp modelId="{4B86AE4F-94D1-4A6E-8D07-A87CC35CD5BA}">
      <dsp:nvSpPr>
        <dsp:cNvPr id="0" name=""/>
        <dsp:cNvSpPr/>
      </dsp:nvSpPr>
      <dsp:spPr>
        <a:xfrm>
          <a:off x="335030" y="2178122"/>
          <a:ext cx="2669976" cy="677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  <a:ea typeface="Yu Gothic" panose="020B0400000000000000" pitchFamily="34" charset="-128"/>
            </a:rPr>
            <a:t>Prescribed list of eligible services</a:t>
          </a:r>
          <a:endParaRPr lang="en-US" sz="1200" kern="1200" dirty="0">
            <a:latin typeface="+mj-lt"/>
          </a:endParaRPr>
        </a:p>
      </dsp:txBody>
      <dsp:txXfrm>
        <a:off x="354883" y="2197975"/>
        <a:ext cx="2630270" cy="638131"/>
      </dsp:txXfrm>
    </dsp:sp>
    <dsp:sp modelId="{EC2F06D2-4610-45CA-9338-CE5701C76315}">
      <dsp:nvSpPr>
        <dsp:cNvPr id="0" name=""/>
        <dsp:cNvSpPr/>
      </dsp:nvSpPr>
      <dsp:spPr>
        <a:xfrm>
          <a:off x="335030" y="2960243"/>
          <a:ext cx="2669976" cy="677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+mj-lt"/>
              <a:ea typeface="Yu Gothic" panose="020B0400000000000000" pitchFamily="34" charset="-128"/>
            </a:rPr>
            <a:t>Certain “soft” services removed from list (e.g. parking, cemeteries, airports)</a:t>
          </a:r>
          <a:endParaRPr lang="en-US" sz="1200" b="1" kern="1200" dirty="0">
            <a:latin typeface="+mj-lt"/>
            <a:ea typeface="Yu Gothic" panose="020B0400000000000000" pitchFamily="34" charset="-128"/>
          </a:endParaRPr>
        </a:p>
      </dsp:txBody>
      <dsp:txXfrm>
        <a:off x="354883" y="2980096"/>
        <a:ext cx="2630270" cy="638131"/>
      </dsp:txXfrm>
    </dsp:sp>
    <dsp:sp modelId="{663A3775-AFF1-4AE4-B238-FA9F3A3BE70B}">
      <dsp:nvSpPr>
        <dsp:cNvPr id="0" name=""/>
        <dsp:cNvSpPr/>
      </dsp:nvSpPr>
      <dsp:spPr>
        <a:xfrm>
          <a:off x="335030" y="3742363"/>
          <a:ext cx="2669976" cy="677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  <a:ea typeface="Yu Gothic" panose="020B0400000000000000" pitchFamily="34" charset="-128"/>
            </a:rPr>
            <a:t>No more 10% discount</a:t>
          </a:r>
        </a:p>
      </dsp:txBody>
      <dsp:txXfrm>
        <a:off x="354883" y="3762216"/>
        <a:ext cx="2630270" cy="638131"/>
      </dsp:txXfrm>
    </dsp:sp>
    <dsp:sp modelId="{4728B9C3-B3AC-42B3-80C1-20F45533A00F}">
      <dsp:nvSpPr>
        <dsp:cNvPr id="0" name=""/>
        <dsp:cNvSpPr/>
      </dsp:nvSpPr>
      <dsp:spPr>
        <a:xfrm>
          <a:off x="3589064" y="0"/>
          <a:ext cx="3337470" cy="4652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Planning Act: Community Benefit Charges (CBCs)</a:t>
          </a:r>
        </a:p>
      </dsp:txBody>
      <dsp:txXfrm>
        <a:off x="3589064" y="0"/>
        <a:ext cx="3337470" cy="1395888"/>
      </dsp:txXfrm>
    </dsp:sp>
    <dsp:sp modelId="{4EEA3D23-2CB2-4E9E-ABA9-EC572C406841}">
      <dsp:nvSpPr>
        <dsp:cNvPr id="0" name=""/>
        <dsp:cNvSpPr/>
      </dsp:nvSpPr>
      <dsp:spPr>
        <a:xfrm>
          <a:off x="3922811" y="1397512"/>
          <a:ext cx="2669976" cy="499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  <a:ea typeface="Yu Gothic" panose="020B0400000000000000" pitchFamily="34" charset="-128"/>
            </a:rPr>
            <a:t>Initial round of capital, can overlap with DCs</a:t>
          </a:r>
        </a:p>
      </dsp:txBody>
      <dsp:txXfrm>
        <a:off x="3937452" y="1412153"/>
        <a:ext cx="2640694" cy="470604"/>
      </dsp:txXfrm>
    </dsp:sp>
    <dsp:sp modelId="{84E7ECBA-C7B7-4917-8D22-33D02FB86261}">
      <dsp:nvSpPr>
        <dsp:cNvPr id="0" name=""/>
        <dsp:cNvSpPr/>
      </dsp:nvSpPr>
      <dsp:spPr>
        <a:xfrm>
          <a:off x="3922811" y="1974305"/>
          <a:ext cx="2669976" cy="499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  <a:ea typeface="Yu Gothic" panose="020B0400000000000000" pitchFamily="34" charset="-128"/>
            </a:rPr>
            <a:t>In-kind contributions permitted</a:t>
          </a:r>
        </a:p>
      </dsp:txBody>
      <dsp:txXfrm>
        <a:off x="3937452" y="1988946"/>
        <a:ext cx="2640694" cy="470604"/>
      </dsp:txXfrm>
    </dsp:sp>
    <dsp:sp modelId="{FED73170-3CA9-47F4-BA0F-852F548014B2}">
      <dsp:nvSpPr>
        <dsp:cNvPr id="0" name=""/>
        <dsp:cNvSpPr/>
      </dsp:nvSpPr>
      <dsp:spPr>
        <a:xfrm>
          <a:off x="3922811" y="2551097"/>
          <a:ext cx="2669976" cy="499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+mj-lt"/>
              <a:ea typeface="Yu Gothic" panose="020B0400000000000000" pitchFamily="34" charset="-128"/>
            </a:rPr>
            <a:t>Capped at 4% of land value</a:t>
          </a:r>
          <a:endParaRPr lang="en-US" sz="1200" b="1" kern="1200" dirty="0">
            <a:latin typeface="+mj-lt"/>
            <a:ea typeface="Yu Gothic" panose="020B0400000000000000" pitchFamily="34" charset="-128"/>
          </a:endParaRPr>
        </a:p>
      </dsp:txBody>
      <dsp:txXfrm>
        <a:off x="3937452" y="2565738"/>
        <a:ext cx="2640694" cy="470604"/>
      </dsp:txXfrm>
    </dsp:sp>
    <dsp:sp modelId="{FABD2524-3928-48E2-86EA-8C4BF377E489}">
      <dsp:nvSpPr>
        <dsp:cNvPr id="0" name=""/>
        <dsp:cNvSpPr/>
      </dsp:nvSpPr>
      <dsp:spPr>
        <a:xfrm>
          <a:off x="3922811" y="3127890"/>
          <a:ext cx="2669976" cy="714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  <a:ea typeface="Yu Gothic" panose="020B0400000000000000" pitchFamily="34" charset="-128"/>
            </a:rPr>
            <a:t>Imposed only on development with 5 or more </a:t>
          </a:r>
          <a:r>
            <a:rPr lang="en-US" sz="1200" b="1" kern="1200" dirty="0" err="1">
              <a:latin typeface="+mj-lt"/>
              <a:ea typeface="Yu Gothic" panose="020B0400000000000000" pitchFamily="34" charset="-128"/>
            </a:rPr>
            <a:t>storeys</a:t>
          </a:r>
          <a:r>
            <a:rPr lang="en-US" sz="1200" b="1" kern="1200" dirty="0">
              <a:latin typeface="+mj-lt"/>
              <a:ea typeface="Yu Gothic" panose="020B0400000000000000" pitchFamily="34" charset="-128"/>
            </a:rPr>
            <a:t> &amp; 10 or more housing units</a:t>
          </a:r>
        </a:p>
      </dsp:txBody>
      <dsp:txXfrm>
        <a:off x="3943724" y="3148803"/>
        <a:ext cx="2628150" cy="672182"/>
      </dsp:txXfrm>
    </dsp:sp>
    <dsp:sp modelId="{63FF67DD-444E-45B3-9BF4-1E92D6AB2439}">
      <dsp:nvSpPr>
        <dsp:cNvPr id="0" name=""/>
        <dsp:cNvSpPr/>
      </dsp:nvSpPr>
      <dsp:spPr>
        <a:xfrm>
          <a:off x="3922811" y="3919714"/>
          <a:ext cx="2669976" cy="499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  <a:ea typeface="Yu Gothic" panose="020B0400000000000000" pitchFamily="34" charset="-128"/>
            </a:rPr>
            <a:t>Only local municipalities can charge</a:t>
          </a:r>
        </a:p>
      </dsp:txBody>
      <dsp:txXfrm>
        <a:off x="3937452" y="3934355"/>
        <a:ext cx="2640694" cy="470604"/>
      </dsp:txXfrm>
    </dsp:sp>
    <dsp:sp modelId="{A45AB658-1CBB-4824-8CAA-B70FAFA85E5B}">
      <dsp:nvSpPr>
        <dsp:cNvPr id="0" name=""/>
        <dsp:cNvSpPr/>
      </dsp:nvSpPr>
      <dsp:spPr>
        <a:xfrm>
          <a:off x="7176845" y="0"/>
          <a:ext cx="3337470" cy="4652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Planning Act: </a:t>
          </a:r>
          <a:br>
            <a:rPr lang="en-US" sz="2000" b="1" kern="1200" dirty="0">
              <a:latin typeface="+mj-lt"/>
            </a:rPr>
          </a:br>
          <a:r>
            <a:rPr lang="en-US" sz="2000" b="1" kern="1200" dirty="0">
              <a:latin typeface="+mj-lt"/>
            </a:rPr>
            <a:t>Parkland Acquisition</a:t>
          </a:r>
        </a:p>
      </dsp:txBody>
      <dsp:txXfrm>
        <a:off x="7176845" y="0"/>
        <a:ext cx="3337470" cy="1395888"/>
      </dsp:txXfrm>
    </dsp:sp>
    <dsp:sp modelId="{D793D7D9-942F-4181-B3DB-550667D5C43E}">
      <dsp:nvSpPr>
        <dsp:cNvPr id="0" name=""/>
        <dsp:cNvSpPr/>
      </dsp:nvSpPr>
      <dsp:spPr>
        <a:xfrm>
          <a:off x="7510592" y="1396002"/>
          <a:ext cx="2669976" cy="677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  <a:ea typeface="Yu Gothic" panose="020B0400000000000000" pitchFamily="34" charset="-128"/>
            </a:rPr>
            <a:t>Parkland acquisition</a:t>
          </a:r>
        </a:p>
      </dsp:txBody>
      <dsp:txXfrm>
        <a:off x="7530445" y="1415855"/>
        <a:ext cx="2630270" cy="638131"/>
      </dsp:txXfrm>
    </dsp:sp>
    <dsp:sp modelId="{77659BE7-4824-4F3E-A119-CBD06EF2D28E}">
      <dsp:nvSpPr>
        <dsp:cNvPr id="0" name=""/>
        <dsp:cNvSpPr/>
      </dsp:nvSpPr>
      <dsp:spPr>
        <a:xfrm>
          <a:off x="7510592" y="2178122"/>
          <a:ext cx="2669976" cy="677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  <a:ea typeface="Yu Gothic" panose="020B0400000000000000" pitchFamily="34" charset="-128"/>
            </a:rPr>
            <a:t>Standard rate of 5% for residential and 2% for non-residential </a:t>
          </a:r>
        </a:p>
      </dsp:txBody>
      <dsp:txXfrm>
        <a:off x="7530445" y="2197975"/>
        <a:ext cx="2630270" cy="638131"/>
      </dsp:txXfrm>
    </dsp:sp>
    <dsp:sp modelId="{2E182068-B300-41A0-91D7-2B91FDF11F0C}">
      <dsp:nvSpPr>
        <dsp:cNvPr id="0" name=""/>
        <dsp:cNvSpPr/>
      </dsp:nvSpPr>
      <dsp:spPr>
        <a:xfrm>
          <a:off x="7510592" y="2960243"/>
          <a:ext cx="2669976" cy="677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  <a:ea typeface="Yu Gothic" panose="020B0400000000000000" pitchFamily="34" charset="-128"/>
            </a:rPr>
            <a:t>Alternative, higher rate may apply based on units/ha</a:t>
          </a:r>
        </a:p>
      </dsp:txBody>
      <dsp:txXfrm>
        <a:off x="7530445" y="2980096"/>
        <a:ext cx="2630270" cy="638131"/>
      </dsp:txXfrm>
    </dsp:sp>
    <dsp:sp modelId="{66F54431-966C-48B6-8FB4-DED8D0EE354F}">
      <dsp:nvSpPr>
        <dsp:cNvPr id="0" name=""/>
        <dsp:cNvSpPr/>
      </dsp:nvSpPr>
      <dsp:spPr>
        <a:xfrm>
          <a:off x="7510592" y="3742363"/>
          <a:ext cx="2669976" cy="677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+mj-lt"/>
              <a:ea typeface="Yu Gothic" panose="020B0400000000000000" pitchFamily="34" charset="-128"/>
            </a:rPr>
            <a:t>Cash In Lieu permitted</a:t>
          </a:r>
          <a:endParaRPr lang="en-US" sz="1200" b="1" kern="1200" dirty="0">
            <a:latin typeface="+mj-lt"/>
            <a:ea typeface="Yu Gothic" panose="020B0400000000000000" pitchFamily="34" charset="-128"/>
          </a:endParaRPr>
        </a:p>
      </dsp:txBody>
      <dsp:txXfrm>
        <a:off x="7530445" y="3762216"/>
        <a:ext cx="2630270" cy="638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/>
          <a:lstStyle>
            <a:lvl1pPr algn="r">
              <a:defRPr sz="13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12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2912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251065C7-0975-431C-956F-DA3759186A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4188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9" tIns="46124" rIns="92249" bIns="46124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9" y="4416102"/>
            <a:ext cx="5607711" cy="4183995"/>
          </a:xfrm>
          <a:prstGeom prst="rect">
            <a:avLst/>
          </a:prstGeom>
        </p:spPr>
        <p:txBody>
          <a:bodyPr vert="horz" lIns="92249" tIns="46124" rIns="92249" bIns="461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12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12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F73CF90-C27B-48D3-B983-B50B036CF5D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39829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213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254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1185"/>
            <a:ext cx="12192000" cy="2133600"/>
          </a:xfrm>
          <a:prstGeom prst="rect">
            <a:avLst/>
          </a:prstGeom>
          <a:solidFill>
            <a:srgbClr val="882939"/>
          </a:solidFill>
          <a:ln>
            <a:gradFill flip="none" rotWithShape="1">
              <a:gsLst>
                <a:gs pos="0">
                  <a:srgbClr val="383842"/>
                </a:gs>
                <a:gs pos="51000">
                  <a:srgbClr val="882939"/>
                </a:gs>
                <a:gs pos="74000">
                  <a:schemeClr val="tx2"/>
                </a:gs>
                <a:gs pos="100000">
                  <a:schemeClr val="tx2"/>
                </a:gs>
              </a:gsLst>
              <a:lin ang="90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33" y="1079498"/>
            <a:ext cx="11582400" cy="901702"/>
          </a:xfrm>
          <a:noFill/>
        </p:spPr>
        <p:txBody>
          <a:bodyPr anchor="b"/>
          <a:lstStyle>
            <a:lvl1pPr algn="l">
              <a:lnSpc>
                <a:spcPct val="100000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49" y="249238"/>
            <a:ext cx="11557084" cy="741362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2131981"/>
            <a:ext cx="12175067" cy="401081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172201"/>
            <a:ext cx="9711352" cy="357611"/>
          </a:xfrm>
          <a:noFill/>
        </p:spPr>
        <p:txBody>
          <a:bodyPr/>
          <a:lstStyle>
            <a:lvl2pPr marL="342900" indent="0">
              <a:buNone/>
              <a:defRPr cap="all" baseline="0"/>
            </a:lvl2pPr>
            <a:lvl3pPr marL="55563" indent="0">
              <a:lnSpc>
                <a:spcPct val="100000"/>
              </a:lnSpc>
              <a:buFont typeface="Arial" panose="020B0604020202020204" pitchFamily="34" charset="0"/>
              <a:buNone/>
              <a:defRPr cap="all" baseline="0"/>
            </a:lvl3pPr>
          </a:lstStyle>
          <a:p>
            <a:pPr lvl="2"/>
            <a:r>
              <a:rPr lang="en-US" dirty="0"/>
              <a:t>Click to enter the Client Name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6934" y="6529812"/>
            <a:ext cx="9684829" cy="330955"/>
          </a:xfrm>
          <a:noFill/>
        </p:spPr>
        <p:txBody>
          <a:bodyPr anchor="ctr"/>
          <a:lstStyle>
            <a:lvl2pPr marL="342900" indent="0">
              <a:buNone/>
              <a:defRPr cap="none" baseline="0"/>
            </a:lvl2pPr>
            <a:lvl3pPr marL="55563" indent="-4763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</a:lstStyle>
          <a:p>
            <a:pPr lvl="2"/>
            <a:r>
              <a:rPr lang="en-US" dirty="0"/>
              <a:t>Click to enter the Date and time of the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158873"/>
          </a:xfrm>
          <a:noFill/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2"/>
          </a:xfrm>
        </p:spPr>
        <p:txBody>
          <a:bodyPr/>
          <a:lstStyle>
            <a:lvl1pPr marL="288925" indent="-288925">
              <a:lnSpc>
                <a:spcPct val="100000"/>
              </a:lnSpc>
              <a:defRPr sz="2400" b="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lnSpc>
                <a:spcPct val="100000"/>
              </a:lnSpc>
              <a:defRPr sz="1400"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17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19200" y="685800"/>
            <a:ext cx="9753600" cy="4800600"/>
          </a:xfrm>
        </p:spPr>
        <p:txBody>
          <a:bodyPr anchor="ctr"/>
          <a:lstStyle>
            <a:lvl1pPr marL="457200" indent="-45720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0838"/>
            <a:ext cx="5181600" cy="46275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20838"/>
            <a:ext cx="5334000" cy="46275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2960" y="6309360"/>
            <a:ext cx="1016000" cy="365125"/>
          </a:xfrm>
        </p:spPr>
        <p:txBody>
          <a:bodyPr lIns="91440" tIns="0"/>
          <a:lstStyle/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2960" y="6309360"/>
            <a:ext cx="1016000" cy="365125"/>
          </a:xfrm>
        </p:spPr>
        <p:txBody>
          <a:bodyPr/>
          <a:lstStyle/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" y="6309360"/>
            <a:ext cx="1016000" cy="365125"/>
          </a:xfrm>
        </p:spPr>
        <p:txBody>
          <a:bodyPr/>
          <a:lstStyle/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2960" y="6309360"/>
            <a:ext cx="1016000" cy="365125"/>
          </a:xfrm>
        </p:spPr>
        <p:txBody>
          <a:bodyPr/>
          <a:lstStyle/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588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4002"/>
            <a:ext cx="10515600" cy="4724399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 noChangeAspect="1"/>
          </p:cNvSpPr>
          <p:nvPr>
            <p:ph type="sldNum" sz="quarter" idx="4"/>
          </p:nvPr>
        </p:nvSpPr>
        <p:spPr>
          <a:xfrm>
            <a:off x="822960" y="630936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C7AE-F3DE-4670-8EE6-ABF041A727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82978-49E2-0940-A857-6C44525DA1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300982"/>
            <a:ext cx="1143000" cy="4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9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44" r:id="rId3"/>
    <p:sldLayoutId id="2147483940" r:id="rId4"/>
    <p:sldLayoutId id="2147483941" r:id="rId5"/>
    <p:sldLayoutId id="2147483942" r:id="rId6"/>
    <p:sldLayoutId id="2147483943" r:id="rId7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1" i="0" kern="1200" baseline="0">
          <a:solidFill>
            <a:srgbClr val="9D223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2100" b="1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1pPr>
      <a:lvl2pPr marL="628650" indent="-285750" algn="l" defTabSz="685800" rtl="0" eaLnBrk="1" latinLnBrk="0" hangingPunct="1">
        <a:lnSpc>
          <a:spcPct val="100000"/>
        </a:lnSpc>
        <a:spcBef>
          <a:spcPts val="375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Yu Gothic" panose="020B0400000000000000" pitchFamily="34" charset="-128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Wingdings" panose="05000000000000000000" pitchFamily="2" charset="2"/>
        <a:buChar char="§"/>
        <a:defRPr sz="1500" kern="1200" baseline="0">
          <a:solidFill>
            <a:schemeClr val="tx1"/>
          </a:solidFill>
          <a:latin typeface="Yu Gothic" panose="020B0400000000000000" pitchFamily="34" charset="-128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binning@hemson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tivoli@hemson.com" TargetMode="External"/><Relationship Id="rId4" Type="http://schemas.openxmlformats.org/officeDocument/2006/relationships/hyperlink" Target="mailto:jhall@hemson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Charges Study, CBC Strategy Update and Related By-laws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49" y="76200"/>
            <a:ext cx="11557084" cy="741362"/>
          </a:xfrm>
        </p:spPr>
        <p:txBody>
          <a:bodyPr/>
          <a:lstStyle/>
          <a:p>
            <a:r>
              <a:rPr lang="en-US" dirty="0"/>
              <a:t>Council Information Session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9" b="8419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200" y="6195590"/>
            <a:ext cx="7283514" cy="307566"/>
          </a:xfrm>
        </p:spPr>
        <p:txBody>
          <a:bodyPr>
            <a:noAutofit/>
          </a:bodyPr>
          <a:lstStyle/>
          <a:p>
            <a:pPr marL="57150" lvl="2">
              <a:lnSpc>
                <a:spcPct val="110000"/>
              </a:lnSpc>
            </a:pPr>
            <a:r>
              <a:rPr lang="en-US" b="0" dirty="0"/>
              <a:t>CITY OF NIAGARA FALLS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6200" y="6503156"/>
            <a:ext cx="7283514" cy="357611"/>
          </a:xfrm>
        </p:spPr>
        <p:txBody>
          <a:bodyPr>
            <a:normAutofit/>
          </a:bodyPr>
          <a:lstStyle/>
          <a:p>
            <a:pPr marL="57150" lvl="2"/>
            <a:r>
              <a:rPr lang="en-US" dirty="0"/>
              <a:t>Tues</a:t>
            </a:r>
            <a:r>
              <a:rPr lang="en-US" b="0" dirty="0"/>
              <a:t>day, October 24, 2023</a:t>
            </a:r>
          </a:p>
        </p:txBody>
      </p:sp>
      <p:pic>
        <p:nvPicPr>
          <p:cNvPr id="8" name="Picture Placeholder 6"/>
          <p:cNvPicPr>
            <a:picLocks noChangeAspect="1"/>
          </p:cNvPicPr>
          <p:nvPr/>
        </p:nvPicPr>
        <p:blipFill>
          <a:blip r:embed="rId3"/>
          <a:srcRect t="24334" b="24334"/>
          <a:stretch>
            <a:fillRect/>
          </a:stretch>
        </p:blipFill>
        <p:spPr>
          <a:xfrm>
            <a:off x="0" y="2136775"/>
            <a:ext cx="12192000" cy="4010025"/>
          </a:xfrm>
          <a:prstGeom prst="rect">
            <a:avLst/>
          </a:prstGeom>
          <a:solidFill>
            <a:srgbClr val="E7E6E6">
              <a:alpha val="70000"/>
            </a:srgb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6248347"/>
            <a:ext cx="129246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Decision Points for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and approve development-related capital programs</a:t>
            </a:r>
          </a:p>
          <a:p>
            <a:r>
              <a:rPr lang="en-US" dirty="0"/>
              <a:t>Consider area rating</a:t>
            </a:r>
          </a:p>
          <a:p>
            <a:r>
              <a:rPr lang="en-US" dirty="0"/>
              <a:t>Consider whether to hold another public meeting (one meeting required) </a:t>
            </a:r>
          </a:p>
          <a:p>
            <a:r>
              <a:rPr lang="en-US" dirty="0"/>
              <a:t>Consider implementation options within the context of legislation and other municipal objectives </a:t>
            </a:r>
          </a:p>
          <a:p>
            <a:pPr lvl="1"/>
            <a:r>
              <a:rPr lang="en-US" dirty="0"/>
              <a:t>Full or partial rates</a:t>
            </a:r>
          </a:p>
          <a:p>
            <a:pPr lvl="1"/>
            <a:r>
              <a:rPr lang="en-US" dirty="0"/>
              <a:t>Phase-ins or delayed effective dates</a:t>
            </a:r>
          </a:p>
          <a:p>
            <a:pPr lvl="1"/>
            <a:r>
              <a:rPr lang="en-US" dirty="0"/>
              <a:t>Exemptions</a:t>
            </a:r>
          </a:p>
          <a:p>
            <a:r>
              <a:rPr lang="en-US" dirty="0"/>
              <a:t>Approve 2024 DC By-law(s)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1200" y="6311901"/>
            <a:ext cx="1016000" cy="365125"/>
          </a:xfrm>
        </p:spPr>
        <p:txBody>
          <a:bodyPr/>
          <a:lstStyle/>
          <a:p>
            <a:fld id="{9C130BD5-7565-44F2-8CBF-7FBC0AB40C0C}" type="slidenum">
              <a:rPr lang="en-US" smtClean="0">
                <a:latin typeface="+mj-lt"/>
              </a:rPr>
              <a:pPr/>
              <a:t>9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23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Policy Items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Review definitions in DC By-law </a:t>
            </a:r>
          </a:p>
          <a:p>
            <a:r>
              <a:rPr lang="en-US" dirty="0"/>
              <a:t>Review of current non-statutory exemptions: </a:t>
            </a:r>
          </a:p>
          <a:p>
            <a:pPr lvl="1"/>
            <a:r>
              <a:rPr lang="en-US" dirty="0"/>
              <a:t>Gas station canopies</a:t>
            </a:r>
          </a:p>
          <a:p>
            <a:pPr lvl="1"/>
            <a:r>
              <a:rPr lang="en-US" dirty="0"/>
              <a:t>Industrial land uses </a:t>
            </a:r>
          </a:p>
          <a:p>
            <a:pPr lvl="1"/>
            <a:r>
              <a:rPr lang="en-US" dirty="0"/>
              <a:t>Cemeteries, mausoleums and </a:t>
            </a:r>
            <a:r>
              <a:rPr lang="en-US" dirty="0" err="1"/>
              <a:t>columbariums</a:t>
            </a:r>
            <a:endParaRPr lang="en-US" dirty="0"/>
          </a:p>
          <a:p>
            <a:pPr lvl="1"/>
            <a:r>
              <a:rPr lang="en-US" dirty="0"/>
              <a:t>Single room occupancy units that are accommodated within existing buildings and/or structures including existing motels and/or hotels</a:t>
            </a:r>
          </a:p>
          <a:p>
            <a:pPr lvl="1"/>
            <a:r>
              <a:rPr lang="en-US" dirty="0"/>
              <a:t>Charitable institutions</a:t>
            </a:r>
          </a:p>
          <a:p>
            <a:pPr lvl="1"/>
            <a:r>
              <a:rPr lang="en-US" dirty="0"/>
              <a:t>Parking structures </a:t>
            </a:r>
          </a:p>
          <a:p>
            <a:pPr lvl="1"/>
            <a:r>
              <a:rPr lang="en-US" dirty="0"/>
              <a:t>Agricultural uses </a:t>
            </a:r>
          </a:p>
          <a:p>
            <a:pPr lvl="1"/>
            <a:r>
              <a:rPr lang="en-US" dirty="0"/>
              <a:t>Municipal housing projects </a:t>
            </a:r>
          </a:p>
          <a:p>
            <a:pPr lvl="1"/>
            <a:r>
              <a:rPr lang="en-US" dirty="0"/>
              <a:t>Affordable housing projects (receive funding from Niagara Regional Housing)</a:t>
            </a:r>
          </a:p>
          <a:p>
            <a:pPr lvl="1"/>
            <a:r>
              <a:rPr lang="en-US" dirty="0"/>
              <a:t>Designated exemption areas </a:t>
            </a:r>
          </a:p>
          <a:p>
            <a:r>
              <a:rPr lang="en-US" dirty="0"/>
              <a:t>Rules with respect to redevelopment </a:t>
            </a:r>
          </a:p>
          <a:p>
            <a:r>
              <a:rPr lang="en-US" dirty="0"/>
              <a:t>Local Service Guidelines </a:t>
            </a:r>
          </a:p>
          <a:p>
            <a:pPr lvl="1"/>
            <a:r>
              <a:rPr lang="en-US" dirty="0"/>
              <a:t>What is a direct developer responsibility?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2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Steps in Passing a DC By-law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411870"/>
              </p:ext>
            </p:extLst>
          </p:nvPr>
        </p:nvGraphicFramePr>
        <p:xfrm>
          <a:off x="990600" y="1371600"/>
          <a:ext cx="7886700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278">
                  <a:extLst>
                    <a:ext uri="{9D8B030D-6E8A-4147-A177-3AD203B41FA5}">
                      <a16:colId xmlns:a16="http://schemas.microsoft.com/office/drawing/2014/main" val="3463531725"/>
                    </a:ext>
                  </a:extLst>
                </a:gridCol>
                <a:gridCol w="4591422">
                  <a:extLst>
                    <a:ext uri="{9D8B030D-6E8A-4147-A177-3AD203B41FA5}">
                      <a16:colId xmlns:a16="http://schemas.microsoft.com/office/drawing/2014/main" val="19238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800" dirty="0">
                          <a:latin typeface="+mj-lt"/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latin typeface="+mj-lt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1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b="0" dirty="0">
                          <a:latin typeface="+mj-lt"/>
                        </a:rPr>
                        <a:t>Release DC Background</a:t>
                      </a:r>
                      <a:r>
                        <a:rPr lang="en-CA" sz="1500" b="0" baseline="0" dirty="0">
                          <a:latin typeface="+mj-lt"/>
                        </a:rPr>
                        <a:t> Study to the Public</a:t>
                      </a:r>
                      <a:endParaRPr lang="en-CA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500" b="0" dirty="0">
                          <a:latin typeface="+mj-lt"/>
                        </a:rPr>
                        <a:t>60-days</a:t>
                      </a:r>
                      <a:r>
                        <a:rPr lang="en-CA" sz="1500" b="0" baseline="0" dirty="0">
                          <a:latin typeface="+mj-lt"/>
                        </a:rPr>
                        <a:t> prior </a:t>
                      </a:r>
                      <a:r>
                        <a:rPr lang="en-CA" sz="1500" baseline="0" dirty="0">
                          <a:latin typeface="+mj-lt"/>
                        </a:rPr>
                        <a:t>to by-law passage (including on website)</a:t>
                      </a:r>
                      <a:endParaRPr lang="en-CA" sz="15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27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>
                          <a:latin typeface="+mj-lt"/>
                        </a:rPr>
                        <a:t>Advertise for Public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500" dirty="0">
                          <a:latin typeface="+mj-lt"/>
                        </a:rPr>
                        <a:t>20-days</a:t>
                      </a:r>
                      <a:r>
                        <a:rPr lang="en-CA" sz="1500" baseline="0" dirty="0">
                          <a:latin typeface="+mj-lt"/>
                        </a:rPr>
                        <a:t> notice</a:t>
                      </a:r>
                      <a:endParaRPr lang="en-CA" sz="15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62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>
                          <a:latin typeface="+mj-lt"/>
                        </a:rPr>
                        <a:t>Release Proposed DC</a:t>
                      </a:r>
                      <a:r>
                        <a:rPr lang="en-CA" sz="1500" baseline="0" dirty="0">
                          <a:latin typeface="+mj-lt"/>
                        </a:rPr>
                        <a:t> By-law</a:t>
                      </a:r>
                      <a:endParaRPr lang="en-CA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500" dirty="0">
                          <a:latin typeface="+mj-lt"/>
                        </a:rPr>
                        <a:t>2 weeks</a:t>
                      </a:r>
                      <a:r>
                        <a:rPr lang="en-CA" sz="1500" baseline="0" dirty="0">
                          <a:latin typeface="+mj-lt"/>
                        </a:rPr>
                        <a:t> before the Public Meeting (or sooner)</a:t>
                      </a:r>
                      <a:endParaRPr lang="en-CA" sz="15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72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>
                          <a:latin typeface="+mj-lt"/>
                        </a:rPr>
                        <a:t>Hold Statutory Public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500" dirty="0">
                          <a:latin typeface="+mj-lt"/>
                        </a:rPr>
                        <a:t>Received submission</a:t>
                      </a:r>
                      <a:r>
                        <a:rPr lang="en-CA" sz="1500" baseline="0" dirty="0">
                          <a:latin typeface="+mj-lt"/>
                        </a:rPr>
                        <a:t>s from the public and Council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500" baseline="0" dirty="0">
                          <a:latin typeface="+mj-lt"/>
                        </a:rPr>
                        <a:t>Amend proposed charges and by-law if warranted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500" baseline="0" dirty="0">
                          <a:latin typeface="+mj-lt"/>
                        </a:rPr>
                        <a:t>Determine if additional Public Meeting is required</a:t>
                      </a:r>
                      <a:endParaRPr lang="en-CA" sz="15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88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>
                          <a:latin typeface="+mj-lt"/>
                        </a:rPr>
                        <a:t>DC</a:t>
                      </a:r>
                      <a:r>
                        <a:rPr lang="en-CA" sz="1500" baseline="0" dirty="0">
                          <a:latin typeface="+mj-lt"/>
                        </a:rPr>
                        <a:t> By-law Passage</a:t>
                      </a:r>
                      <a:endParaRPr lang="en-CA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500" dirty="0">
                          <a:latin typeface="+mj-lt"/>
                        </a:rPr>
                        <a:t>Any changes brought</a:t>
                      </a:r>
                      <a:r>
                        <a:rPr lang="en-CA" sz="1500" baseline="0" dirty="0">
                          <a:latin typeface="+mj-lt"/>
                        </a:rPr>
                        <a:t> forward for adoption</a:t>
                      </a:r>
                      <a:endParaRPr lang="en-CA" sz="15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95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>
                          <a:latin typeface="+mj-lt"/>
                        </a:rPr>
                        <a:t>Notice of By-Law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500" dirty="0">
                          <a:latin typeface="+mj-lt"/>
                        </a:rPr>
                        <a:t>20-days</a:t>
                      </a:r>
                      <a:r>
                        <a:rPr lang="en-CA" sz="1500" baseline="0" dirty="0">
                          <a:latin typeface="+mj-lt"/>
                        </a:rPr>
                        <a:t> after DC by-law passage</a:t>
                      </a:r>
                      <a:endParaRPr lang="en-CA" sz="15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866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>
                          <a:latin typeface="+mj-lt"/>
                        </a:rPr>
                        <a:t>Appeal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500" dirty="0">
                          <a:latin typeface="+mj-lt"/>
                        </a:rPr>
                        <a:t>40-days following DC by-law passage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6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>
                          <a:latin typeface="+mj-lt"/>
                        </a:rPr>
                        <a:t>DC Pamphlet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500" dirty="0">
                          <a:latin typeface="+mj-lt"/>
                        </a:rPr>
                        <a:t>60-days after passage</a:t>
                      </a:r>
                      <a:r>
                        <a:rPr lang="en-CA" sz="1500" baseline="0" dirty="0">
                          <a:latin typeface="+mj-lt"/>
                        </a:rPr>
                        <a:t> of DC by-law</a:t>
                      </a:r>
                      <a:endParaRPr lang="en-CA" sz="15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31167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DC Study Timeline – Key Dates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>
                <a:latin typeface="+mj-lt"/>
              </a:rPr>
              <a:pPr/>
              <a:t>12</a:t>
            </a:fld>
            <a:endParaRPr lang="en-US" dirty="0">
              <a:latin typeface="+mj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65300" y="1524001"/>
          <a:ext cx="9263148" cy="472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451">
                  <a:extLst>
                    <a:ext uri="{9D8B030D-6E8A-4147-A177-3AD203B41FA5}">
                      <a16:colId xmlns:a16="http://schemas.microsoft.com/office/drawing/2014/main" val="3567311361"/>
                    </a:ext>
                  </a:extLst>
                </a:gridCol>
                <a:gridCol w="3952697">
                  <a:extLst>
                    <a:ext uri="{9D8B030D-6E8A-4147-A177-3AD203B41FA5}">
                      <a16:colId xmlns:a16="http://schemas.microsoft.com/office/drawing/2014/main" val="2893435555"/>
                    </a:ext>
                  </a:extLst>
                </a:gridCol>
              </a:tblGrid>
              <a:tr h="2925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326889"/>
                  </a:ext>
                </a:extLst>
              </a:tr>
              <a:tr h="2925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Prepare Draft Development</a:t>
                      </a:r>
                      <a:r>
                        <a:rPr lang="en-US" sz="1600" baseline="0" dirty="0">
                          <a:latin typeface="+mj-lt"/>
                        </a:rPr>
                        <a:t> Forecast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July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479999"/>
                  </a:ext>
                </a:extLst>
              </a:tr>
              <a:tr h="2925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Complete Historical Service Levels and Interview Staff</a:t>
                      </a:r>
                      <a:r>
                        <a:rPr lang="en-US" sz="1600" baseline="0" dirty="0">
                          <a:latin typeface="+mj-lt"/>
                        </a:rPr>
                        <a:t>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July/August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364053"/>
                  </a:ext>
                </a:extLst>
              </a:tr>
              <a:tr h="2925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Prepare DC Capital Program</a:t>
                      </a:r>
                      <a:r>
                        <a:rPr lang="en-US" sz="1600" baseline="0" dirty="0">
                          <a:latin typeface="+mj-lt"/>
                        </a:rPr>
                        <a:t>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Draft Fall 2023 / Finalize Early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881903"/>
                  </a:ext>
                </a:extLst>
              </a:tr>
              <a:tr h="2925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Council Info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September/October 2023 (Date TBD)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377268"/>
                  </a:ext>
                </a:extLst>
              </a:tr>
              <a:tr h="2925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Preliminary DC Rate Calculation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Late November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41746"/>
                  </a:ext>
                </a:extLst>
              </a:tr>
              <a:tr h="2925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Prepare Draft DC Background Study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February/March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226081"/>
                  </a:ext>
                </a:extLst>
              </a:tr>
              <a:tr h="2925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Finalize DC Rates with Engineering</a:t>
                      </a:r>
                      <a:r>
                        <a:rPr lang="en-US" sz="1600" baseline="0" dirty="0">
                          <a:latin typeface="+mj-lt"/>
                        </a:rPr>
                        <a:t> Inputs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Early March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674049"/>
                  </a:ext>
                </a:extLst>
              </a:tr>
              <a:tr h="2925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Release DC Background Study to Public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Late March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772929"/>
                  </a:ext>
                </a:extLst>
              </a:tr>
              <a:tr h="3614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Notice of Public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Late</a:t>
                      </a:r>
                      <a:r>
                        <a:rPr lang="en-US" sz="1600" baseline="0" dirty="0">
                          <a:latin typeface="+mj-lt"/>
                        </a:rPr>
                        <a:t> March 2024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88538"/>
                  </a:ext>
                </a:extLst>
              </a:tr>
              <a:tr h="2925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Statutory Public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Mid</a:t>
                      </a:r>
                      <a:r>
                        <a:rPr lang="en-US" sz="1600" baseline="0" dirty="0">
                          <a:latin typeface="+mj-lt"/>
                        </a:rPr>
                        <a:t> April 2024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521398"/>
                  </a:ext>
                </a:extLst>
              </a:tr>
              <a:tr h="292516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By-law Passage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Late</a:t>
                      </a:r>
                      <a:r>
                        <a:rPr lang="en-US" sz="1600" b="1" baseline="0" dirty="0">
                          <a:latin typeface="+mj-lt"/>
                        </a:rPr>
                        <a:t> May/Early June 2024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638695"/>
                  </a:ext>
                </a:extLst>
              </a:tr>
              <a:tr h="2925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Notice of By-law Passage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Late May/Early June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718469"/>
                  </a:ext>
                </a:extLst>
              </a:tr>
              <a:tr h="2925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Appeal Period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July</a:t>
                      </a:r>
                      <a:r>
                        <a:rPr lang="en-US" sz="1600" baseline="0" dirty="0">
                          <a:latin typeface="+mj-lt"/>
                        </a:rPr>
                        <a:t> 2024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73296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" y="5229200"/>
            <a:ext cx="9281273" cy="360040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0800000">
            <a:off x="10252898" y="2296480"/>
            <a:ext cx="1080120" cy="7200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95600"/>
            <a:ext cx="10515600" cy="115887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Craig Binning – Project Director</a:t>
            </a:r>
          </a:p>
          <a:p>
            <a:pPr lvl="1"/>
            <a:r>
              <a:rPr lang="en-US" dirty="0">
                <a:hlinkClick r:id="rId3"/>
              </a:rPr>
              <a:t>cbinning@hemson.com</a:t>
            </a:r>
            <a:r>
              <a:rPr lang="en-US" dirty="0"/>
              <a:t> </a:t>
            </a:r>
          </a:p>
          <a:p>
            <a:r>
              <a:rPr lang="en-US" dirty="0"/>
              <a:t>Jackie Hall – </a:t>
            </a:r>
            <a:r>
              <a:rPr lang="en-US"/>
              <a:t>Project Manager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jhall@hemson.com</a:t>
            </a:r>
            <a:r>
              <a:rPr lang="en-US" dirty="0"/>
              <a:t> </a:t>
            </a:r>
          </a:p>
          <a:p>
            <a:r>
              <a:rPr lang="en-US" dirty="0"/>
              <a:t>Danielle Tivoli – Day-to-Day Consultant</a:t>
            </a:r>
          </a:p>
          <a:p>
            <a:pPr lvl="1"/>
            <a:r>
              <a:rPr lang="en-US" dirty="0">
                <a:hlinkClick r:id="rId5"/>
              </a:rPr>
              <a:t>dtivoli@hemson.com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>
                <a:latin typeface="+mj-lt"/>
              </a:rPr>
              <a:pPr/>
              <a:t>14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08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Background</a:t>
            </a:r>
          </a:p>
          <a:p>
            <a:r>
              <a:rPr lang="en-CA" dirty="0"/>
              <a:t>What are Development Charges? </a:t>
            </a:r>
            <a:endParaRPr lang="en-US" dirty="0"/>
          </a:p>
          <a:p>
            <a:r>
              <a:rPr lang="en-CA" dirty="0"/>
              <a:t>Available Growth-Funding Tools </a:t>
            </a:r>
            <a:endParaRPr lang="en-US" dirty="0"/>
          </a:p>
          <a:p>
            <a:r>
              <a:rPr lang="en-CA" dirty="0"/>
              <a:t>Recent Legislative Changes (e.g. Bill 23) </a:t>
            </a:r>
            <a:endParaRPr lang="en-US" dirty="0"/>
          </a:p>
          <a:p>
            <a:r>
              <a:rPr lang="en-CA" dirty="0"/>
              <a:t>What do DCs Fund in Niagara Falls?</a:t>
            </a:r>
            <a:endParaRPr lang="en-US" dirty="0"/>
          </a:p>
          <a:p>
            <a:r>
              <a:rPr lang="en-CA" dirty="0"/>
              <a:t>DC Policy Items  </a:t>
            </a:r>
            <a:endParaRPr lang="en-US" dirty="0"/>
          </a:p>
          <a:p>
            <a:r>
              <a:rPr lang="en-CA" dirty="0"/>
              <a:t>Project Timelines and 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The City has retained Hemson to complete/consider: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DC Background Study</a:t>
            </a:r>
          </a:p>
          <a:p>
            <a:pPr lvl="1"/>
            <a:r>
              <a:rPr lang="en-CA" dirty="0"/>
              <a:t>Existing City-wide DC Bylaw 2019-69 expires </a:t>
            </a:r>
            <a:r>
              <a:rPr lang="en-CA" b="1" dirty="0"/>
              <a:t>July 9, 2024 </a:t>
            </a:r>
          </a:p>
          <a:p>
            <a:pPr marL="342900" lvl="1" indent="0">
              <a:buNone/>
            </a:pPr>
            <a:endParaRPr lang="en-CA" b="1" dirty="0"/>
          </a:p>
          <a:p>
            <a:r>
              <a:rPr lang="en-CA" dirty="0"/>
              <a:t>CBC Strategy Update</a:t>
            </a:r>
          </a:p>
          <a:p>
            <a:pPr lvl="1"/>
            <a:r>
              <a:rPr lang="en-CA" dirty="0"/>
              <a:t>Update the current CBC Strategy and By-law (2022-119)</a:t>
            </a:r>
          </a:p>
          <a:p>
            <a:pPr lvl="1"/>
            <a:r>
              <a:rPr lang="en-CA" dirty="0"/>
              <a:t>CBC By-law must be “reviewed” at minimum every 5-years to determine if an update to the by-law </a:t>
            </a:r>
            <a:r>
              <a:rPr lang="en-CA"/>
              <a:t>is required </a:t>
            </a:r>
            <a:endParaRPr lang="en-CA" dirty="0"/>
          </a:p>
          <a:p>
            <a:pPr marL="342900" lvl="1" indent="0">
              <a:buNone/>
            </a:pPr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Development Charges?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91800" cy="4652962"/>
          </a:xfrm>
        </p:spPr>
        <p:txBody>
          <a:bodyPr>
            <a:normAutofit/>
          </a:bodyPr>
          <a:lstStyle/>
          <a:p>
            <a:r>
              <a:rPr lang="en-CA" dirty="0"/>
              <a:t>Fees imposed on development to finance development-related capital costs</a:t>
            </a:r>
          </a:p>
          <a:p>
            <a:endParaRPr lang="en-CA" dirty="0"/>
          </a:p>
          <a:p>
            <a:r>
              <a:rPr lang="en-CA" dirty="0"/>
              <a:t>As a municipality grows, new infrastructure and facilities are required to maintain service levels (e.g. roads, water, etc.)</a:t>
            </a:r>
          </a:p>
          <a:p>
            <a:endParaRPr lang="en-CA" dirty="0"/>
          </a:p>
          <a:p>
            <a:r>
              <a:rPr lang="en-CA" dirty="0"/>
              <a:t>The principle is “growth pays for growth” so that the financial burden of servicing development is not borne by existing tax/rate payers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Framework for “Growth-Related” Capital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288211"/>
              </p:ext>
            </p:extLst>
          </p:nvPr>
        </p:nvGraphicFramePr>
        <p:xfrm>
          <a:off x="838200" y="1524000"/>
          <a:ext cx="10515600" cy="465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6339519"/>
            <a:ext cx="5105400" cy="334966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</a:rPr>
              <a:t>All tools are appealable to OLT (with conditions)</a:t>
            </a:r>
          </a:p>
        </p:txBody>
      </p:sp>
    </p:spTree>
    <p:extLst>
      <p:ext uri="{BB962C8B-B14F-4D97-AF65-F5344CB8AC3E}">
        <p14:creationId xmlns:p14="http://schemas.microsoft.com/office/powerpoint/2010/main" val="3503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</a:t>
            </a:r>
            <a:r>
              <a:rPr lang="en-US" i="1" dirty="0"/>
              <a:t>Development Charges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6934200" cy="4652962"/>
          </a:xfrm>
        </p:spPr>
        <p:txBody>
          <a:bodyPr>
            <a:normAutofit/>
          </a:bodyPr>
          <a:lstStyle/>
          <a:p>
            <a:r>
              <a:rPr lang="en-US" dirty="0"/>
              <a:t>New exemptions: </a:t>
            </a:r>
          </a:p>
          <a:p>
            <a:pPr lvl="1"/>
            <a:r>
              <a:rPr lang="en-US" dirty="0"/>
              <a:t>Affordable/Attainable Housing (not yet inforce) </a:t>
            </a:r>
          </a:p>
          <a:p>
            <a:pPr lvl="1"/>
            <a:r>
              <a:rPr lang="en-US" dirty="0"/>
              <a:t>Additional units in existing rental housing</a:t>
            </a:r>
          </a:p>
          <a:p>
            <a:pPr lvl="1"/>
            <a:r>
              <a:rPr lang="en-US" dirty="0"/>
              <a:t>Residential intensification in existing units </a:t>
            </a:r>
          </a:p>
          <a:p>
            <a:pPr lvl="1"/>
            <a:r>
              <a:rPr lang="en-US" dirty="0"/>
              <a:t>Non-profit housing (defined by legislation) </a:t>
            </a:r>
          </a:p>
          <a:p>
            <a:pPr lvl="1"/>
            <a:r>
              <a:rPr lang="en-US" dirty="0"/>
              <a:t>Inclusionary Zoning (must be affordable)</a:t>
            </a:r>
          </a:p>
          <a:p>
            <a:pPr lvl="1"/>
            <a:endParaRPr lang="en-US" dirty="0"/>
          </a:p>
          <a:p>
            <a:r>
              <a:rPr lang="en-US" dirty="0"/>
              <a:t>New discounts: </a:t>
            </a:r>
          </a:p>
          <a:p>
            <a:pPr lvl="1"/>
            <a:r>
              <a:rPr lang="en-US" dirty="0"/>
              <a:t>Rental housing development (defined as 4+ units) based on number of bedrooms</a:t>
            </a:r>
          </a:p>
          <a:p>
            <a:pPr lvl="1"/>
            <a:r>
              <a:rPr lang="en-US" dirty="0"/>
              <a:t>Fully calculated rates must be phased-in over 5-year period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524000"/>
            <a:ext cx="2514600" cy="2171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3686555"/>
            <a:ext cx="24384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6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110335"/>
              </p:ext>
            </p:extLst>
          </p:nvPr>
        </p:nvGraphicFramePr>
        <p:xfrm>
          <a:off x="711200" y="1356360"/>
          <a:ext cx="11289456" cy="480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Residential DCs Fund in Niagara Falls?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31504" y="6415416"/>
            <a:ext cx="518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latin typeface="+mj-lt"/>
              </a:rPr>
              <a:t>Note: Development Charge Rates effective as of September 1, 2023.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0791"/>
              </p:ext>
            </p:extLst>
          </p:nvPr>
        </p:nvGraphicFramePr>
        <p:xfrm>
          <a:off x="362796" y="2133600"/>
          <a:ext cx="2952328" cy="201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892021752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+mj-lt"/>
                        </a:rPr>
                        <a:t>DC Per Unit </a:t>
                      </a:r>
                    </a:p>
                    <a:p>
                      <a:pPr algn="ctr"/>
                      <a:r>
                        <a:rPr lang="en-CA" dirty="0">
                          <a:latin typeface="+mj-lt"/>
                        </a:rPr>
                        <a:t>(Urban Area)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937564"/>
                  </a:ext>
                </a:extLst>
              </a:tr>
              <a:tr h="489829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+mj-lt"/>
                        </a:rPr>
                        <a:t>Singles &amp; Semis</a:t>
                      </a:r>
                    </a:p>
                    <a:p>
                      <a:pPr algn="ctr"/>
                      <a:r>
                        <a:rPr lang="en-CA" b="1" dirty="0">
                          <a:latin typeface="+mj-lt"/>
                        </a:rPr>
                        <a:t>$17,239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545322"/>
                  </a:ext>
                </a:extLst>
              </a:tr>
              <a:tr h="407386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+mj-lt"/>
                        </a:rPr>
                        <a:t>Townhouse Dwelling</a:t>
                      </a:r>
                    </a:p>
                    <a:p>
                      <a:pPr algn="ctr"/>
                      <a:r>
                        <a:rPr lang="en-CA" b="1" dirty="0">
                          <a:latin typeface="+mj-lt"/>
                        </a:rPr>
                        <a:t>$10,813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224031"/>
                  </a:ext>
                </a:extLst>
              </a:tr>
              <a:tr h="407386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+mj-lt"/>
                        </a:rPr>
                        <a:t>Apartment Dwelling</a:t>
                      </a:r>
                    </a:p>
                    <a:p>
                      <a:pPr algn="ctr"/>
                      <a:r>
                        <a:rPr lang="en-CA" b="1" dirty="0">
                          <a:latin typeface="+mj-lt"/>
                        </a:rPr>
                        <a:t>$8,194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3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4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758233"/>
              </p:ext>
            </p:extLst>
          </p:nvPr>
        </p:nvGraphicFramePr>
        <p:xfrm>
          <a:off x="911424" y="1290958"/>
          <a:ext cx="11140234" cy="48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658400" cy="1158873"/>
          </a:xfrm>
        </p:spPr>
        <p:txBody>
          <a:bodyPr/>
          <a:lstStyle/>
          <a:p>
            <a:r>
              <a:rPr lang="en-US" dirty="0"/>
              <a:t>What do Non-Residential DCs Fund in Niagara Falls?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31504" y="6415416"/>
            <a:ext cx="518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latin typeface="+mj-lt"/>
              </a:rPr>
              <a:t>Note: Development Charge Rates effective as of September 1, 2023.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309430"/>
              </p:ext>
            </p:extLst>
          </p:nvPr>
        </p:nvGraphicFramePr>
        <p:xfrm>
          <a:off x="407368" y="2435116"/>
          <a:ext cx="2952328" cy="201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892021752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+mj-lt"/>
                        </a:rPr>
                        <a:t>DC Per Square Metre (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937564"/>
                  </a:ext>
                </a:extLst>
              </a:tr>
              <a:tr h="489829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+mj-lt"/>
                        </a:rPr>
                        <a:t>Urban</a:t>
                      </a:r>
                      <a:r>
                        <a:rPr lang="en-CA" baseline="0" dirty="0">
                          <a:latin typeface="+mj-lt"/>
                        </a:rPr>
                        <a:t> Area (Tourist Core)</a:t>
                      </a:r>
                      <a:endParaRPr lang="en-CA" dirty="0">
                        <a:latin typeface="+mj-lt"/>
                      </a:endParaRPr>
                    </a:p>
                    <a:p>
                      <a:pPr algn="ctr"/>
                      <a:r>
                        <a:rPr lang="en-CA" b="1" dirty="0">
                          <a:latin typeface="+mj-lt"/>
                        </a:rPr>
                        <a:t>$33.68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545322"/>
                  </a:ext>
                </a:extLst>
              </a:tr>
              <a:tr h="40738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1918"/>
                          </a:solidFill>
                          <a:effectLst/>
                          <a:uLnTx/>
                          <a:uFillTx/>
                          <a:latin typeface="Yu Gothic"/>
                          <a:ea typeface="+mn-ea"/>
                          <a:cs typeface="+mn-cs"/>
                        </a:rPr>
                        <a:t>Urban Area (Non Tourist Core)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1918"/>
                          </a:solidFill>
                          <a:effectLst/>
                          <a:uLnTx/>
                          <a:uFillTx/>
                          <a:latin typeface="Yu Gothic"/>
                          <a:ea typeface="+mn-ea"/>
                          <a:cs typeface="+mn-cs"/>
                        </a:rPr>
                        <a:t>$57.26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21219"/>
                  </a:ext>
                </a:extLst>
              </a:tr>
              <a:tr h="407386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+mj-lt"/>
                        </a:rPr>
                        <a:t>Non-Urban Area</a:t>
                      </a:r>
                    </a:p>
                    <a:p>
                      <a:pPr algn="ctr"/>
                      <a:r>
                        <a:rPr lang="en-CA" b="1" dirty="0">
                          <a:latin typeface="+mj-lt"/>
                        </a:rPr>
                        <a:t>$24.44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22403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31504" y="6153806"/>
            <a:ext cx="518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latin typeface="+mj-lt"/>
              </a:rPr>
              <a:t>Note: Funding percentages are different for Outside Core Tourist Area.</a:t>
            </a:r>
          </a:p>
        </p:txBody>
      </p:sp>
    </p:spTree>
    <p:extLst>
      <p:ext uri="{BB962C8B-B14F-4D97-AF65-F5344CB8AC3E}">
        <p14:creationId xmlns:p14="http://schemas.microsoft.com/office/powerpoint/2010/main" val="40444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Charges Study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1708883" y="1524001"/>
            <a:ext cx="8774233" cy="4267201"/>
            <a:chOff x="152400" y="1373187"/>
            <a:chExt cx="8709267" cy="4780176"/>
          </a:xfrm>
          <a:effectLst/>
        </p:grpSpPr>
        <p:grpSp>
          <p:nvGrpSpPr>
            <p:cNvPr id="114" name="Group 113"/>
            <p:cNvGrpSpPr/>
            <p:nvPr/>
          </p:nvGrpSpPr>
          <p:grpSpPr>
            <a:xfrm>
              <a:off x="152400" y="1373187"/>
              <a:ext cx="8709267" cy="4780176"/>
              <a:chOff x="-385482" y="1370013"/>
              <a:chExt cx="9914963" cy="4783367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-385482" y="1370013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Growth / Development Forecast</a:t>
                </a:r>
              </a:p>
              <a:p>
                <a:pPr algn="ctr"/>
                <a:r>
                  <a:rPr lang="en-US" sz="1100" dirty="0">
                    <a:latin typeface="+mj-lt"/>
                  </a:rPr>
                  <a:t>Amount, type and location of development</a:t>
                </a:r>
                <a:endParaRPr lang="en-CA" sz="1100" dirty="0">
                  <a:latin typeface="+mj-lt"/>
                </a:endParaRP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3048000" y="1370013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Growth-Related Capital Needs</a:t>
                </a:r>
              </a:p>
              <a:p>
                <a:pPr algn="ctr"/>
                <a:r>
                  <a:rPr lang="en-US" sz="1100" dirty="0">
                    <a:latin typeface="+mj-lt"/>
                  </a:rPr>
                  <a:t>What will we need to build?</a:t>
                </a:r>
                <a:endParaRPr lang="en-CA" sz="1100" dirty="0">
                  <a:latin typeface="+mj-lt"/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-385482" y="2674541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>
                    <a:latin typeface="+mj-lt"/>
                  </a:rPr>
                  <a:t>Operating and Replacement Cost Analysis, including Asset Management Plans – for information</a:t>
                </a:r>
                <a:endParaRPr lang="en-CA" sz="1100" b="1" dirty="0">
                  <a:latin typeface="+mj-lt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6481481" y="2033625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15-Year Historical Service Levels</a:t>
                </a:r>
              </a:p>
              <a:p>
                <a:pPr algn="ctr"/>
                <a:r>
                  <a:rPr lang="en-US" sz="1100" dirty="0">
                    <a:latin typeface="+mj-lt"/>
                  </a:rPr>
                  <a:t>How much can be funded from DCs?</a:t>
                </a: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3047999" y="2697237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Capital Needs Eligible to be funded from DCs</a:t>
                </a:r>
              </a:p>
              <a:p>
                <a:pPr algn="ctr"/>
                <a:r>
                  <a:rPr lang="en-US" sz="1100" dirty="0">
                    <a:latin typeface="+mj-lt"/>
                  </a:rPr>
                  <a:t>Remainder funded from other sources</a:t>
                </a:r>
                <a:endParaRPr lang="en-CA" sz="1100" dirty="0">
                  <a:latin typeface="+mj-lt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6481479" y="3337359"/>
                <a:ext cx="3048002" cy="91439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Legislated Reductions</a:t>
                </a:r>
              </a:p>
              <a:p>
                <a:pPr algn="ctr"/>
                <a:r>
                  <a:rPr lang="en-US" sz="1050" dirty="0">
                    <a:latin typeface="+mj-lt"/>
                  </a:rPr>
                  <a:t>Grants, other contributions,</a:t>
                </a:r>
                <a:r>
                  <a:rPr lang="en-US" sz="1200" dirty="0">
                    <a:latin typeface="+mj-lt"/>
                  </a:rPr>
                  <a:t> </a:t>
                </a:r>
                <a:r>
                  <a:rPr lang="en-US" sz="1050" dirty="0">
                    <a:latin typeface="+mj-lt"/>
                  </a:rPr>
                  <a:t>benefit to existing, available DC reserves, post-period benefit</a:t>
                </a:r>
                <a:endParaRPr lang="en-CA" sz="1050" dirty="0">
                  <a:latin typeface="+mj-lt"/>
                </a:endParaRPr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>
                <a:off x="3052482" y="3977481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Costs Eligible for DC Recovery</a:t>
                </a:r>
                <a:endParaRPr lang="en-CA" sz="1200" b="1" dirty="0">
                  <a:latin typeface="+mj-lt"/>
                </a:endParaRPr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5503729" y="5238185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Non-Residential Sector</a:t>
                </a:r>
              </a:p>
              <a:p>
                <a:pPr algn="ctr"/>
                <a:r>
                  <a:rPr lang="en-US" sz="1200" b="1" dirty="0">
                    <a:latin typeface="+mj-lt"/>
                  </a:rPr>
                  <a:t>(per m</a:t>
                </a:r>
                <a:r>
                  <a:rPr lang="en-US" sz="1200" b="1" baseline="30000" dirty="0">
                    <a:latin typeface="+mj-lt"/>
                  </a:rPr>
                  <a:t>2</a:t>
                </a:r>
                <a:r>
                  <a:rPr lang="en-US" sz="1200" b="1" dirty="0">
                    <a:latin typeface="+mj-lt"/>
                  </a:rPr>
                  <a:t> of GFA)</a:t>
                </a:r>
                <a:endParaRPr lang="en-CA" sz="1200" b="1" dirty="0">
                  <a:latin typeface="+mj-lt"/>
                </a:endParaRPr>
              </a:p>
            </p:txBody>
          </p:sp>
          <p:sp>
            <p:nvSpPr>
              <p:cNvPr id="130" name="Rounded Rectangle 129"/>
              <p:cNvSpPr/>
              <p:nvPr/>
            </p:nvSpPr>
            <p:spPr>
              <a:xfrm>
                <a:off x="934494" y="5238980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Residential Sector</a:t>
                </a:r>
              </a:p>
              <a:p>
                <a:pPr algn="ctr"/>
                <a:r>
                  <a:rPr lang="en-US" sz="1200" b="1" dirty="0">
                    <a:latin typeface="+mj-lt"/>
                  </a:rPr>
                  <a:t>(per unit)</a:t>
                </a:r>
                <a:endParaRPr lang="en-CA" sz="1200" b="1" dirty="0">
                  <a:latin typeface="+mj-lt"/>
                </a:endParaRPr>
              </a:p>
            </p:txBody>
          </p:sp>
        </p:grpSp>
        <p:cxnSp>
          <p:nvCxnSpPr>
            <p:cNvPr id="115" name="Straight Arrow Connector 114"/>
            <p:cNvCxnSpPr>
              <a:stCxn id="122" idx="3"/>
              <a:endCxn id="123" idx="1"/>
            </p:cNvCxnSpPr>
            <p:nvPr/>
          </p:nvCxnSpPr>
          <p:spPr>
            <a:xfrm>
              <a:off x="2829752" y="1830082"/>
              <a:ext cx="338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6" name="Straight Arrow Connector 115"/>
            <p:cNvCxnSpPr>
              <a:stCxn id="123" idx="2"/>
              <a:endCxn id="126" idx="0"/>
            </p:cNvCxnSpPr>
            <p:nvPr/>
          </p:nvCxnSpPr>
          <p:spPr>
            <a:xfrm>
              <a:off x="4507034" y="2286977"/>
              <a:ext cx="0" cy="4125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7" name="Straight Arrow Connector 116"/>
            <p:cNvCxnSpPr>
              <a:stCxn id="126" idx="2"/>
              <a:endCxn id="128" idx="0"/>
            </p:cNvCxnSpPr>
            <p:nvPr/>
          </p:nvCxnSpPr>
          <p:spPr>
            <a:xfrm>
              <a:off x="4507034" y="3613315"/>
              <a:ext cx="3937" cy="365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8" name="Straight Connector 117"/>
            <p:cNvCxnSpPr>
              <a:stCxn id="128" idx="2"/>
            </p:cNvCxnSpPr>
            <p:nvPr/>
          </p:nvCxnSpPr>
          <p:spPr>
            <a:xfrm flipH="1">
              <a:off x="4507034" y="4892705"/>
              <a:ext cx="3937" cy="115886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650538" y="5008591"/>
              <a:ext cx="4013599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0" name="Straight Arrow Connector 119"/>
            <p:cNvCxnSpPr>
              <a:endCxn id="130" idx="0"/>
            </p:cNvCxnSpPr>
            <p:nvPr/>
          </p:nvCxnSpPr>
          <p:spPr>
            <a:xfrm>
              <a:off x="2650538" y="5008591"/>
              <a:ext cx="0" cy="2309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1" name="Straight Arrow Connector 120"/>
            <p:cNvCxnSpPr>
              <a:endCxn id="129" idx="0"/>
            </p:cNvCxnSpPr>
            <p:nvPr/>
          </p:nvCxnSpPr>
          <p:spPr>
            <a:xfrm>
              <a:off x="6664137" y="5008591"/>
              <a:ext cx="1" cy="2301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5" name="Straight Arrow Connector 4"/>
          <p:cNvCxnSpPr>
            <a:stCxn id="125" idx="1"/>
          </p:cNvCxnSpPr>
          <p:nvPr/>
        </p:nvCxnSpPr>
        <p:spPr>
          <a:xfrm flipH="1" flipV="1">
            <a:off x="6096000" y="2514600"/>
            <a:ext cx="1689793" cy="926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096000" y="3677649"/>
            <a:ext cx="1689793" cy="926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6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ustom 2">
  <a:themeElements>
    <a:clrScheme name="Hemson">
      <a:dk1>
        <a:srgbClr val="1A1918"/>
      </a:dk1>
      <a:lt1>
        <a:srgbClr val="FFFFFF"/>
      </a:lt1>
      <a:dk2>
        <a:srgbClr val="9D2235"/>
      </a:dk2>
      <a:lt2>
        <a:srgbClr val="90762C"/>
      </a:lt2>
      <a:accent1>
        <a:srgbClr val="004C3A"/>
      </a:accent1>
      <a:accent2>
        <a:srgbClr val="C4B076"/>
      </a:accent2>
      <a:accent3>
        <a:srgbClr val="E7E6E6"/>
      </a:accent3>
      <a:accent4>
        <a:srgbClr val="9D2235"/>
      </a:accent4>
      <a:accent5>
        <a:srgbClr val="777777"/>
      </a:accent5>
      <a:accent6>
        <a:srgbClr val="DEDEDD"/>
      </a:accent6>
      <a:hlink>
        <a:srgbClr val="0563C1"/>
      </a:hlink>
      <a:folHlink>
        <a:srgbClr val="954F72"/>
      </a:folHlink>
    </a:clrScheme>
    <a:fontScheme name="Custom 1">
      <a:majorFont>
        <a:latin typeface="Yu Gothic"/>
        <a:ea typeface=""/>
        <a:cs typeface=""/>
      </a:majorFont>
      <a:minorFont>
        <a:latin typeface="Yu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mson - wide screen2.potx" id="{04B2F264-D30B-4213-8300-758760E6ECAB}" vid="{003E5D3B-7358-45C1-AADB-3EF3768358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Hemson - Wide Screen</Template>
  <TotalTime>1498</TotalTime>
  <Words>1007</Words>
  <Application>Microsoft Office PowerPoint</Application>
  <PresentationFormat>Widescreen</PresentationFormat>
  <Paragraphs>192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Yu Gothic</vt:lpstr>
      <vt:lpstr>Arial</vt:lpstr>
      <vt:lpstr>Calibri</vt:lpstr>
      <vt:lpstr>Wingdings</vt:lpstr>
      <vt:lpstr>Custom 2</vt:lpstr>
      <vt:lpstr>Development Charges Study, CBC Strategy Update and Related By-laws</vt:lpstr>
      <vt:lpstr>Agenda</vt:lpstr>
      <vt:lpstr>Background</vt:lpstr>
      <vt:lpstr>What Are Development Charges?</vt:lpstr>
      <vt:lpstr>New Framework for “Growth-Related” Capital</vt:lpstr>
      <vt:lpstr>Changes to Development Charges Act </vt:lpstr>
      <vt:lpstr>What do Residential DCs Fund in Niagara Falls?</vt:lpstr>
      <vt:lpstr>What do Non-Residential DCs Fund in Niagara Falls?</vt:lpstr>
      <vt:lpstr>Development Charges Study Process</vt:lpstr>
      <vt:lpstr>Decision Points for Council</vt:lpstr>
      <vt:lpstr>DC Policy Items </vt:lpstr>
      <vt:lpstr>Key Steps in Passing a DC By-law</vt:lpstr>
      <vt:lpstr>Proposed DC Study Timeline – Key Dates </vt:lpstr>
      <vt:lpstr>Questions?</vt:lpstr>
      <vt:lpstr>Contacts</vt:lpstr>
    </vt:vector>
  </TitlesOfParts>
  <Company>Hemson Consulting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Charges Study &amp; CBC Strategy</dc:title>
  <dc:creator>Nataliya Kelbas</dc:creator>
  <cp:lastModifiedBy>Justine Chambers</cp:lastModifiedBy>
  <cp:revision>45</cp:revision>
  <cp:lastPrinted>2016-03-14T17:10:59Z</cp:lastPrinted>
  <dcterms:created xsi:type="dcterms:W3CDTF">2023-05-29T19:56:08Z</dcterms:created>
  <dcterms:modified xsi:type="dcterms:W3CDTF">2023-10-20T14:13:09Z</dcterms:modified>
</cp:coreProperties>
</file>